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Layouts/slideLayout15.xml" ContentType="application/vnd.openxmlformats-officedocument.presentationml.slideLayout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78"/>
  </p:notesMasterIdLst>
  <p:sldIdLst>
    <p:sldId id="256" r:id="rId2"/>
    <p:sldId id="257" r:id="rId3"/>
    <p:sldId id="280" r:id="rId4"/>
    <p:sldId id="279" r:id="rId5"/>
    <p:sldId id="258" r:id="rId6"/>
    <p:sldId id="261" r:id="rId7"/>
    <p:sldId id="260" r:id="rId8"/>
    <p:sldId id="262" r:id="rId9"/>
    <p:sldId id="263" r:id="rId10"/>
    <p:sldId id="264" r:id="rId11"/>
    <p:sldId id="265" r:id="rId12"/>
    <p:sldId id="266" r:id="rId13"/>
    <p:sldId id="267" r:id="rId14"/>
    <p:sldId id="275" r:id="rId15"/>
    <p:sldId id="268" r:id="rId16"/>
    <p:sldId id="276" r:id="rId17"/>
    <p:sldId id="269" r:id="rId18"/>
    <p:sldId id="277" r:id="rId19"/>
    <p:sldId id="270" r:id="rId20"/>
    <p:sldId id="274" r:id="rId21"/>
    <p:sldId id="278" r:id="rId22"/>
    <p:sldId id="290" r:id="rId23"/>
    <p:sldId id="281" r:id="rId24"/>
    <p:sldId id="291" r:id="rId25"/>
    <p:sldId id="282" r:id="rId26"/>
    <p:sldId id="292" r:id="rId27"/>
    <p:sldId id="283" r:id="rId28"/>
    <p:sldId id="293" r:id="rId29"/>
    <p:sldId id="284" r:id="rId30"/>
    <p:sldId id="294" r:id="rId31"/>
    <p:sldId id="285" r:id="rId32"/>
    <p:sldId id="295" r:id="rId33"/>
    <p:sldId id="286" r:id="rId34"/>
    <p:sldId id="296" r:id="rId35"/>
    <p:sldId id="287" r:id="rId36"/>
    <p:sldId id="297" r:id="rId37"/>
    <p:sldId id="288" r:id="rId38"/>
    <p:sldId id="298" r:id="rId39"/>
    <p:sldId id="289" r:id="rId40"/>
    <p:sldId id="299" r:id="rId41"/>
    <p:sldId id="300" r:id="rId42"/>
    <p:sldId id="303" r:id="rId43"/>
    <p:sldId id="301" r:id="rId44"/>
    <p:sldId id="302" r:id="rId45"/>
    <p:sldId id="304" r:id="rId46"/>
    <p:sldId id="305" r:id="rId47"/>
    <p:sldId id="306" r:id="rId48"/>
    <p:sldId id="307" r:id="rId49"/>
    <p:sldId id="308" r:id="rId50"/>
    <p:sldId id="309" r:id="rId51"/>
    <p:sldId id="310" r:id="rId52"/>
    <p:sldId id="311" r:id="rId53"/>
    <p:sldId id="312" r:id="rId54"/>
    <p:sldId id="313" r:id="rId55"/>
    <p:sldId id="314" r:id="rId56"/>
    <p:sldId id="315" r:id="rId57"/>
    <p:sldId id="316" r:id="rId58"/>
    <p:sldId id="317" r:id="rId59"/>
    <p:sldId id="318" r:id="rId60"/>
    <p:sldId id="327" r:id="rId61"/>
    <p:sldId id="320" r:id="rId62"/>
    <p:sldId id="328" r:id="rId63"/>
    <p:sldId id="321" r:id="rId64"/>
    <p:sldId id="329" r:id="rId65"/>
    <p:sldId id="322" r:id="rId66"/>
    <p:sldId id="330" r:id="rId67"/>
    <p:sldId id="323" r:id="rId68"/>
    <p:sldId id="331" r:id="rId69"/>
    <p:sldId id="324" r:id="rId70"/>
    <p:sldId id="332" r:id="rId71"/>
    <p:sldId id="325" r:id="rId72"/>
    <p:sldId id="333" r:id="rId73"/>
    <p:sldId id="326" r:id="rId74"/>
    <p:sldId id="334" r:id="rId75"/>
    <p:sldId id="335" r:id="rId76"/>
    <p:sldId id="336" r:id="rId7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-198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notesMaster" Target="notesMasters/notesMaster1.xml"/><Relationship Id="rId8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DFE0F9-1E20-46F7-B5AB-D7A689EF3A59}" type="datetimeFigureOut">
              <a:rPr lang="en-US" smtClean="0"/>
              <a:pPr/>
              <a:t>11/8/2015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3A332B-8F61-45CA-A0FD-5A4A7CC030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5123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DD13F8-C38A-40B6-9AC7-A28CFD886F28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39622298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C1505F-BFB9-41EF-B019-53C50BC77105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20789205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C1505F-BFB9-41EF-B019-53C50BC77105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23303117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C1505F-BFB9-41EF-B019-53C50BC77105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28456184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DD13F8-C38A-40B6-9AC7-A28CFD886F28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30661859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DD13F8-C38A-40B6-9AC7-A28CFD886F28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15025547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DD13F8-C38A-40B6-9AC7-A28CFD886F28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232675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C1505F-BFB9-41EF-B019-53C50BC77105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25160193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C1505F-BFB9-41EF-B019-53C50BC77105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30592757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C1505F-BFB9-41EF-B019-53C50BC77105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2167172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C1505F-BFB9-41EF-B019-53C50BC77105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388685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C1505F-BFB9-41EF-B019-53C50BC77105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1975548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86D14-22A9-4BB5-89C9-2845BCB8A539}" type="datetimeFigureOut">
              <a:rPr lang="en-US" smtClean="0"/>
              <a:pPr/>
              <a:t>11/8/2015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94241-5896-422B-A3F5-7B807E9413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80796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86D14-22A9-4BB5-89C9-2845BCB8A539}" type="datetimeFigureOut">
              <a:rPr lang="en-US" smtClean="0"/>
              <a:pPr/>
              <a:t>11/8/2015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94241-5896-422B-A3F5-7B807E9413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7103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86D14-22A9-4BB5-89C9-2845BCB8A539}" type="datetimeFigureOut">
              <a:rPr lang="en-US" smtClean="0"/>
              <a:pPr/>
              <a:t>11/8/2015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94241-5896-422B-A3F5-7B807E9413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0540957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86D14-22A9-4BB5-89C9-2845BCB8A539}" type="datetimeFigureOut">
              <a:rPr lang="en-US" smtClean="0"/>
              <a:pPr/>
              <a:t>11/8/2015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94241-5896-422B-A3F5-7B807E9413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14090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86D14-22A9-4BB5-89C9-2845BCB8A539}" type="datetimeFigureOut">
              <a:rPr lang="en-US" smtClean="0"/>
              <a:pPr/>
              <a:t>11/8/2015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94241-5896-422B-A3F5-7B807E9413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7369361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86D14-22A9-4BB5-89C9-2845BCB8A539}" type="datetimeFigureOut">
              <a:rPr lang="en-US" smtClean="0"/>
              <a:pPr/>
              <a:t>11/8/2015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94241-5896-422B-A3F5-7B807E9413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429155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86D14-22A9-4BB5-89C9-2845BCB8A539}" type="datetimeFigureOut">
              <a:rPr lang="en-US" smtClean="0"/>
              <a:pPr/>
              <a:t>11/8/2015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94241-5896-422B-A3F5-7B807E9413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58546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86D14-22A9-4BB5-89C9-2845BCB8A539}" type="datetimeFigureOut">
              <a:rPr lang="en-US" smtClean="0"/>
              <a:pPr/>
              <a:t>11/8/2015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94241-5896-422B-A3F5-7B807E9413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99626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86D14-22A9-4BB5-89C9-2845BCB8A539}" type="datetimeFigureOut">
              <a:rPr lang="en-US" smtClean="0"/>
              <a:pPr/>
              <a:t>11/8/2015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94241-5896-422B-A3F5-7B807E9413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86145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86D14-22A9-4BB5-89C9-2845BCB8A539}" type="datetimeFigureOut">
              <a:rPr lang="en-US" smtClean="0"/>
              <a:pPr/>
              <a:t>11/8/2015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94241-5896-422B-A3F5-7B807E9413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41936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86D14-22A9-4BB5-89C9-2845BCB8A539}" type="datetimeFigureOut">
              <a:rPr lang="en-US" smtClean="0"/>
              <a:pPr/>
              <a:t>11/8/2015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94241-5896-422B-A3F5-7B807E9413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01004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86D14-22A9-4BB5-89C9-2845BCB8A539}" type="datetimeFigureOut">
              <a:rPr lang="en-US" smtClean="0"/>
              <a:pPr/>
              <a:t>11/8/2015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94241-5896-422B-A3F5-7B807E9413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45449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86D14-22A9-4BB5-89C9-2845BCB8A539}" type="datetimeFigureOut">
              <a:rPr lang="en-US" smtClean="0"/>
              <a:pPr/>
              <a:t>11/8/2015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94241-5896-422B-A3F5-7B807E9413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72978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86D14-22A9-4BB5-89C9-2845BCB8A539}" type="datetimeFigureOut">
              <a:rPr lang="en-US" smtClean="0"/>
              <a:pPr/>
              <a:t>11/8/2015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94241-5896-422B-A3F5-7B807E9413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44227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86D14-22A9-4BB5-89C9-2845BCB8A539}" type="datetimeFigureOut">
              <a:rPr lang="en-US" smtClean="0"/>
              <a:pPr/>
              <a:t>11/8/2015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94241-5896-422B-A3F5-7B807E9413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88125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94241-5896-422B-A3F5-7B807E9413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86D14-22A9-4BB5-89C9-2845BCB8A539}" type="datetimeFigureOut">
              <a:rPr lang="en-US" smtClean="0"/>
              <a:pPr/>
              <a:t>11/8/2015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57681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86D14-22A9-4BB5-89C9-2845BCB8A539}" type="datetimeFigureOut">
              <a:rPr lang="en-US" smtClean="0"/>
              <a:pPr/>
              <a:t>11/8/2015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9E94241-5896-422B-A3F5-7B807E9413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98478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Prepositional Phrases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2830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prepositional phrases tell you?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z="2800" dirty="0"/>
              <a:t>A preposition may tell you the </a:t>
            </a:r>
            <a:r>
              <a:rPr lang="en-GB" altLang="en-US" sz="2800" dirty="0">
                <a:solidFill>
                  <a:srgbClr val="FF0000"/>
                </a:solidFill>
              </a:rPr>
              <a:t>position</a:t>
            </a:r>
            <a:r>
              <a:rPr lang="en-GB" altLang="en-US" sz="2800" dirty="0">
                <a:solidFill>
                  <a:srgbClr val="3333FF"/>
                </a:solidFill>
              </a:rPr>
              <a:t> </a:t>
            </a:r>
            <a:r>
              <a:rPr lang="en-GB" altLang="en-US" sz="2800" dirty="0"/>
              <a:t>of something in relation to something else.</a:t>
            </a:r>
          </a:p>
          <a:p>
            <a:r>
              <a:rPr lang="en-GB" altLang="en-US" sz="2800" dirty="0"/>
              <a:t>The gentle, brown dog </a:t>
            </a:r>
            <a:r>
              <a:rPr lang="en-GB" altLang="en-US" sz="2800" dirty="0" smtClean="0"/>
              <a:t>slept </a:t>
            </a:r>
            <a:r>
              <a:rPr lang="en-GB" altLang="en-US" sz="2800" dirty="0" smtClean="0">
                <a:solidFill>
                  <a:srgbClr val="FF0000"/>
                </a:solidFill>
              </a:rPr>
              <a:t>beside </a:t>
            </a:r>
            <a:r>
              <a:rPr lang="en-GB" altLang="en-US" sz="2800" dirty="0">
                <a:solidFill>
                  <a:srgbClr val="FF0000"/>
                </a:solidFill>
              </a:rPr>
              <a:t>the fluffy white rabbit</a:t>
            </a:r>
            <a:r>
              <a:rPr lang="en-GB" altLang="en-US" sz="28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0154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can prepositional phrases tell you?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z="2800" dirty="0"/>
              <a:t>It may also tell you the </a:t>
            </a:r>
            <a:r>
              <a:rPr lang="en-GB" altLang="en-US" sz="2800" dirty="0">
                <a:solidFill>
                  <a:srgbClr val="FF0000"/>
                </a:solidFill>
              </a:rPr>
              <a:t>direction</a:t>
            </a:r>
            <a:r>
              <a:rPr lang="en-GB" altLang="en-US" sz="2800" dirty="0">
                <a:solidFill>
                  <a:srgbClr val="FF6600"/>
                </a:solidFill>
              </a:rPr>
              <a:t> </a:t>
            </a:r>
            <a:r>
              <a:rPr lang="en-GB" altLang="en-US" sz="2800" dirty="0"/>
              <a:t>something is travelling in relation to something else.</a:t>
            </a:r>
          </a:p>
          <a:p>
            <a:r>
              <a:rPr lang="en-GB" altLang="en-US" sz="2800" dirty="0"/>
              <a:t>The gallant horseman was </a:t>
            </a:r>
            <a:r>
              <a:rPr lang="en-GB" altLang="en-US" sz="2800" dirty="0" smtClean="0"/>
              <a:t>riding along the </a:t>
            </a:r>
            <a:r>
              <a:rPr lang="en-GB" altLang="en-US" sz="2800" dirty="0"/>
              <a:t>windy shoreline.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2474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can prepositional phrases tell you?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z="2800" dirty="0"/>
              <a:t>It may also tell you the </a:t>
            </a:r>
            <a:r>
              <a:rPr lang="en-GB" altLang="en-US" sz="2800" dirty="0">
                <a:solidFill>
                  <a:srgbClr val="FF0000"/>
                </a:solidFill>
              </a:rPr>
              <a:t>direction</a:t>
            </a:r>
            <a:r>
              <a:rPr lang="en-GB" altLang="en-US" sz="2800" dirty="0">
                <a:solidFill>
                  <a:srgbClr val="FF6600"/>
                </a:solidFill>
              </a:rPr>
              <a:t> </a:t>
            </a:r>
            <a:r>
              <a:rPr lang="en-GB" altLang="en-US" sz="2800" dirty="0"/>
              <a:t>something is </a:t>
            </a:r>
            <a:r>
              <a:rPr lang="en-GB" altLang="en-US" sz="2800" dirty="0" smtClean="0"/>
              <a:t>travelling </a:t>
            </a:r>
            <a:r>
              <a:rPr lang="en-GB" altLang="en-US" sz="2800" dirty="0"/>
              <a:t>in relation to something else.</a:t>
            </a:r>
          </a:p>
          <a:p>
            <a:r>
              <a:rPr lang="en-GB" altLang="en-US" sz="2800" dirty="0"/>
              <a:t>The gallant horseman was </a:t>
            </a:r>
            <a:r>
              <a:rPr lang="en-GB" altLang="en-US" sz="2800" dirty="0" smtClean="0"/>
              <a:t>riding </a:t>
            </a:r>
            <a:r>
              <a:rPr lang="en-GB" altLang="en-US" sz="2800" dirty="0" smtClean="0">
                <a:solidFill>
                  <a:srgbClr val="FF0000"/>
                </a:solidFill>
              </a:rPr>
              <a:t>along the </a:t>
            </a:r>
            <a:r>
              <a:rPr lang="en-GB" altLang="en-US" sz="2800" dirty="0">
                <a:solidFill>
                  <a:srgbClr val="FF0000"/>
                </a:solidFill>
              </a:rPr>
              <a:t>windy shoreline</a:t>
            </a:r>
            <a:r>
              <a:rPr lang="en-GB" altLang="en-US" sz="28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37602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You can sometimes begin a sentence with a preposition.</a:t>
            </a:r>
            <a:endParaRPr lang="en-US" alt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altLang="en-US" sz="2800" dirty="0"/>
              <a:t>Without fear, the brave child climbed the tall mountain</a:t>
            </a:r>
            <a:r>
              <a:rPr lang="en-GB" altLang="en-US" sz="2800" dirty="0" smtClean="0"/>
              <a:t>.</a:t>
            </a:r>
            <a:endParaRPr lang="en-GB" alt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4485639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You can sometimes begin a sentence with a preposition.</a:t>
            </a:r>
            <a:endParaRPr lang="en-US" alt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altLang="en-US" sz="2800" dirty="0">
                <a:solidFill>
                  <a:srgbClr val="FF0000"/>
                </a:solidFill>
              </a:rPr>
              <a:t>Without fear</a:t>
            </a:r>
            <a:r>
              <a:rPr lang="en-GB" altLang="en-US" sz="2800" dirty="0"/>
              <a:t>, the brave child climbed the tall mountain</a:t>
            </a:r>
            <a:r>
              <a:rPr lang="en-GB" altLang="en-US" sz="2800" dirty="0" smtClean="0"/>
              <a:t>.</a:t>
            </a:r>
            <a:endParaRPr lang="en-GB" alt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9589032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You can sometimes begin a sentence with a preposition.</a:t>
            </a:r>
            <a:endParaRPr lang="en-US" alt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altLang="en-US" sz="2800" dirty="0">
                <a:solidFill>
                  <a:srgbClr val="FF0000"/>
                </a:solidFill>
              </a:rPr>
              <a:t>Without fear</a:t>
            </a:r>
            <a:r>
              <a:rPr lang="en-GB" altLang="en-US" sz="2800" dirty="0"/>
              <a:t>, the brave child climbed the tall mountain.</a:t>
            </a:r>
          </a:p>
          <a:p>
            <a:r>
              <a:rPr lang="en-GB" altLang="en-US" sz="2800" dirty="0"/>
              <a:t>Under the four poster bed, the lazy cat was having a snooze.  </a:t>
            </a:r>
          </a:p>
        </p:txBody>
      </p:sp>
    </p:spTree>
    <p:extLst>
      <p:ext uri="{BB962C8B-B14F-4D97-AF65-F5344CB8AC3E}">
        <p14:creationId xmlns:p14="http://schemas.microsoft.com/office/powerpoint/2010/main" xmlns="" val="9167810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You can sometimes begin a sentence with a preposition.</a:t>
            </a:r>
            <a:endParaRPr lang="en-US" alt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altLang="en-US" sz="2800" dirty="0">
                <a:solidFill>
                  <a:srgbClr val="FF0000"/>
                </a:solidFill>
              </a:rPr>
              <a:t>Without fear</a:t>
            </a:r>
            <a:r>
              <a:rPr lang="en-GB" altLang="en-US" sz="2800" dirty="0"/>
              <a:t>, the brave child climbed the tall mountain.</a:t>
            </a:r>
          </a:p>
          <a:p>
            <a:r>
              <a:rPr lang="en-GB" altLang="en-US" sz="2800" dirty="0">
                <a:solidFill>
                  <a:srgbClr val="FF0000"/>
                </a:solidFill>
              </a:rPr>
              <a:t>Under the four poster bed</a:t>
            </a:r>
            <a:r>
              <a:rPr lang="en-GB" altLang="en-US" sz="2800" dirty="0"/>
              <a:t>, the lazy cat was having a snooze.  </a:t>
            </a:r>
          </a:p>
        </p:txBody>
      </p:sp>
    </p:spTree>
    <p:extLst>
      <p:ext uri="{BB962C8B-B14F-4D97-AF65-F5344CB8AC3E}">
        <p14:creationId xmlns:p14="http://schemas.microsoft.com/office/powerpoint/2010/main" xmlns="" val="20677998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You can sometimes begin a sentence with a preposition.</a:t>
            </a:r>
            <a:endParaRPr lang="en-US" alt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altLang="en-US" sz="2800" dirty="0">
                <a:solidFill>
                  <a:srgbClr val="FF0000"/>
                </a:solidFill>
              </a:rPr>
              <a:t>Without fear</a:t>
            </a:r>
            <a:r>
              <a:rPr lang="en-GB" altLang="en-US" sz="2800" dirty="0"/>
              <a:t>, the brave child climbed the tall mountain.</a:t>
            </a:r>
          </a:p>
          <a:p>
            <a:r>
              <a:rPr lang="en-GB" altLang="en-US" sz="2800" dirty="0">
                <a:solidFill>
                  <a:srgbClr val="FF0000"/>
                </a:solidFill>
              </a:rPr>
              <a:t>Under the four poster bed</a:t>
            </a:r>
            <a:r>
              <a:rPr lang="en-GB" altLang="en-US" sz="2800" dirty="0"/>
              <a:t>, the lazy cat was having a snooze.  </a:t>
            </a:r>
          </a:p>
          <a:p>
            <a:r>
              <a:rPr lang="en-GB" altLang="en-US" sz="2800" dirty="0"/>
              <a:t>Inside the old </a:t>
            </a:r>
            <a:r>
              <a:rPr lang="en-GB" altLang="en-US" sz="2800" dirty="0" smtClean="0"/>
              <a:t>house, </a:t>
            </a:r>
            <a:r>
              <a:rPr lang="en-GB" altLang="en-US" sz="2800" dirty="0"/>
              <a:t>there were all sorts of strange looking people. </a:t>
            </a:r>
          </a:p>
        </p:txBody>
      </p:sp>
    </p:spTree>
    <p:extLst>
      <p:ext uri="{BB962C8B-B14F-4D97-AF65-F5344CB8AC3E}">
        <p14:creationId xmlns:p14="http://schemas.microsoft.com/office/powerpoint/2010/main" xmlns="" val="8489256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You can sometimes begin a sentence with a preposition.</a:t>
            </a:r>
            <a:endParaRPr lang="en-US" alt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altLang="en-US" sz="2800" dirty="0">
                <a:solidFill>
                  <a:srgbClr val="FF0000"/>
                </a:solidFill>
              </a:rPr>
              <a:t>Without fear</a:t>
            </a:r>
            <a:r>
              <a:rPr lang="en-GB" altLang="en-US" sz="2800" dirty="0"/>
              <a:t>, the brave child climbed the tall mountain.</a:t>
            </a:r>
          </a:p>
          <a:p>
            <a:r>
              <a:rPr lang="en-GB" altLang="en-US" sz="2800" dirty="0">
                <a:solidFill>
                  <a:srgbClr val="FF0000"/>
                </a:solidFill>
              </a:rPr>
              <a:t>Under the four poster bed</a:t>
            </a:r>
            <a:r>
              <a:rPr lang="en-GB" altLang="en-US" sz="2800" dirty="0"/>
              <a:t>, the lazy cat was having a snooze.  </a:t>
            </a:r>
          </a:p>
          <a:p>
            <a:r>
              <a:rPr lang="en-GB" altLang="en-US" sz="2800" dirty="0">
                <a:solidFill>
                  <a:srgbClr val="FF0000"/>
                </a:solidFill>
              </a:rPr>
              <a:t>Inside the old </a:t>
            </a:r>
            <a:r>
              <a:rPr lang="en-GB" altLang="en-US" sz="2800" dirty="0" smtClean="0">
                <a:solidFill>
                  <a:srgbClr val="FF0000"/>
                </a:solidFill>
              </a:rPr>
              <a:t>house</a:t>
            </a:r>
            <a:r>
              <a:rPr lang="en-GB" alt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</a:t>
            </a:r>
            <a:r>
              <a:rPr lang="en-GB" altLang="en-US" sz="2800" dirty="0" smtClean="0">
                <a:solidFill>
                  <a:srgbClr val="FF0000"/>
                </a:solidFill>
              </a:rPr>
              <a:t> </a:t>
            </a:r>
            <a:r>
              <a:rPr lang="en-GB" altLang="en-US" sz="2800" dirty="0" smtClean="0"/>
              <a:t>there </a:t>
            </a:r>
            <a:r>
              <a:rPr lang="en-GB" altLang="en-US" sz="2800" dirty="0"/>
              <a:t>were all sorts of strange looking people. </a:t>
            </a:r>
          </a:p>
        </p:txBody>
      </p:sp>
    </p:spTree>
    <p:extLst>
      <p:ext uri="{BB962C8B-B14F-4D97-AF65-F5344CB8AC3E}">
        <p14:creationId xmlns:p14="http://schemas.microsoft.com/office/powerpoint/2010/main" xmlns="" val="35486512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You can sometimes begin a sentence with a preposition.</a:t>
            </a:r>
            <a:endParaRPr lang="en-US" alt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altLang="en-US" sz="2800" dirty="0">
                <a:solidFill>
                  <a:srgbClr val="FF0000"/>
                </a:solidFill>
              </a:rPr>
              <a:t>Without fear</a:t>
            </a:r>
            <a:r>
              <a:rPr lang="en-GB" altLang="en-US" sz="2800" dirty="0"/>
              <a:t>, the brave child climbed the tall mountain.</a:t>
            </a:r>
          </a:p>
          <a:p>
            <a:r>
              <a:rPr lang="en-GB" altLang="en-US" sz="2800" dirty="0">
                <a:solidFill>
                  <a:srgbClr val="FF0000"/>
                </a:solidFill>
              </a:rPr>
              <a:t>Under the four poster bed</a:t>
            </a:r>
            <a:r>
              <a:rPr lang="en-GB" altLang="en-US" sz="2800" dirty="0"/>
              <a:t>, the lazy cat was having a snooze.  </a:t>
            </a:r>
          </a:p>
          <a:p>
            <a:r>
              <a:rPr lang="en-GB" altLang="en-US" sz="2800" dirty="0">
                <a:solidFill>
                  <a:srgbClr val="FF0000"/>
                </a:solidFill>
              </a:rPr>
              <a:t>Inside the old </a:t>
            </a:r>
            <a:r>
              <a:rPr lang="en-GB" altLang="en-US" sz="2800" dirty="0" smtClean="0">
                <a:solidFill>
                  <a:srgbClr val="FF0000"/>
                </a:solidFill>
              </a:rPr>
              <a:t>house</a:t>
            </a:r>
            <a:r>
              <a:rPr lang="en-GB" altLang="en-US" sz="2800" dirty="0" smtClean="0"/>
              <a:t>, </a:t>
            </a:r>
            <a:r>
              <a:rPr lang="en-GB" altLang="en-US" sz="2800" dirty="0"/>
              <a:t>there were all sorts of strange looking people. </a:t>
            </a:r>
          </a:p>
          <a:p>
            <a:r>
              <a:rPr lang="en-GB" altLang="en-US" sz="2800" dirty="0"/>
              <a:t>Along the hall crawled the large, spindly spider.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466884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Prepositions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i="1" u="sng" dirty="0" smtClean="0"/>
              <a:t>Preposition</a:t>
            </a:r>
            <a:r>
              <a:rPr lang="en-US" sz="2400" dirty="0" smtClean="0"/>
              <a:t> is a word that relates a noun or a pronoun to some other word in a sentence.</a:t>
            </a:r>
          </a:p>
          <a:p>
            <a:endParaRPr lang="en-US" sz="2400" dirty="0" smtClean="0"/>
          </a:p>
          <a:p>
            <a:r>
              <a:rPr lang="en-US" sz="2400" dirty="0" smtClean="0"/>
              <a:t>The paint </a:t>
            </a:r>
            <a:r>
              <a:rPr lang="en-US" sz="2400" b="1" dirty="0" smtClean="0">
                <a:solidFill>
                  <a:srgbClr val="FF0000"/>
                </a:solidFill>
              </a:rPr>
              <a:t>on</a:t>
            </a:r>
            <a:r>
              <a:rPr lang="en-US" sz="2400" dirty="0" smtClean="0"/>
              <a:t> the canvas will dry very slowly.</a:t>
            </a:r>
          </a:p>
          <a:p>
            <a:pPr lvl="1"/>
            <a:r>
              <a:rPr lang="en-US" sz="1800" dirty="0" smtClean="0"/>
              <a:t>The word </a:t>
            </a:r>
            <a:r>
              <a:rPr lang="en-US" sz="1800" dirty="0" smtClean="0">
                <a:solidFill>
                  <a:srgbClr val="FF0000"/>
                </a:solidFill>
              </a:rPr>
              <a:t>on</a:t>
            </a:r>
            <a:r>
              <a:rPr lang="en-US" sz="1800" dirty="0" smtClean="0"/>
              <a:t> is a preposition</a:t>
            </a:r>
          </a:p>
          <a:p>
            <a:pPr lvl="1"/>
            <a:r>
              <a:rPr lang="en-US" sz="1800" dirty="0" smtClean="0"/>
              <a:t>It shows the relationship of the </a:t>
            </a:r>
            <a:r>
              <a:rPr lang="en-US" sz="1800" b="1" i="1" dirty="0" smtClean="0"/>
              <a:t>paint</a:t>
            </a:r>
            <a:r>
              <a:rPr lang="en-US" sz="1800" dirty="0" smtClean="0"/>
              <a:t> and </a:t>
            </a:r>
            <a:r>
              <a:rPr lang="en-US" sz="1800" b="1" i="1" dirty="0" smtClean="0"/>
              <a:t>canvas</a:t>
            </a:r>
            <a:endParaRPr lang="en-US" sz="1800" b="1" i="1" dirty="0"/>
          </a:p>
        </p:txBody>
      </p:sp>
    </p:spTree>
    <p:extLst>
      <p:ext uri="{BB962C8B-B14F-4D97-AF65-F5344CB8AC3E}">
        <p14:creationId xmlns:p14="http://schemas.microsoft.com/office/powerpoint/2010/main" xmlns="" val="32793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You can sometimes begin a sentence with a preposition.</a:t>
            </a:r>
            <a:endParaRPr lang="en-US" alt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altLang="en-US" sz="2800" dirty="0">
                <a:solidFill>
                  <a:srgbClr val="FF0000"/>
                </a:solidFill>
              </a:rPr>
              <a:t>Without fear</a:t>
            </a:r>
            <a:r>
              <a:rPr lang="en-GB" altLang="en-US" sz="2800" dirty="0"/>
              <a:t>, the brave child climbed the tall mountain.</a:t>
            </a:r>
          </a:p>
          <a:p>
            <a:r>
              <a:rPr lang="en-GB" altLang="en-US" sz="2800" dirty="0">
                <a:solidFill>
                  <a:srgbClr val="FF0000"/>
                </a:solidFill>
              </a:rPr>
              <a:t>Under the four poster bed</a:t>
            </a:r>
            <a:r>
              <a:rPr lang="en-GB" altLang="en-US" sz="2800" dirty="0"/>
              <a:t>, the lazy cat was having a snooze.  </a:t>
            </a:r>
          </a:p>
          <a:p>
            <a:r>
              <a:rPr lang="en-GB" altLang="en-US" sz="2800" dirty="0">
                <a:solidFill>
                  <a:srgbClr val="FF0000"/>
                </a:solidFill>
              </a:rPr>
              <a:t>Inside the old </a:t>
            </a:r>
            <a:r>
              <a:rPr lang="en-GB" altLang="en-US" sz="2800" dirty="0" smtClean="0">
                <a:solidFill>
                  <a:srgbClr val="FF0000"/>
                </a:solidFill>
              </a:rPr>
              <a:t>house</a:t>
            </a:r>
            <a:r>
              <a:rPr lang="en-GB" altLang="en-US" sz="2800" dirty="0" smtClean="0"/>
              <a:t>, </a:t>
            </a:r>
            <a:r>
              <a:rPr lang="en-GB" altLang="en-US" sz="2800" dirty="0"/>
              <a:t>there were all sorts of strange looking people. </a:t>
            </a:r>
          </a:p>
          <a:p>
            <a:r>
              <a:rPr lang="en-GB" altLang="en-US" sz="2800" dirty="0">
                <a:solidFill>
                  <a:srgbClr val="FF0000"/>
                </a:solidFill>
              </a:rPr>
              <a:t>Along the hall </a:t>
            </a:r>
            <a:r>
              <a:rPr lang="en-GB" altLang="en-US" sz="2800" dirty="0"/>
              <a:t>crawled the large, spindly spider.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1788831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you try it!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1. Some artist study Michelangelo’s work for inspiration.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295076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you try it!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1. Some artist study Michelangelo’s work </a:t>
            </a:r>
            <a:r>
              <a:rPr lang="en-US" sz="3600" dirty="0" smtClean="0">
                <a:solidFill>
                  <a:srgbClr val="FF0000"/>
                </a:solidFill>
              </a:rPr>
              <a:t>for inspiration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295076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you try it!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2. His work had a great influence on many other artists.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295076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you try it!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2. His work had a great influence </a:t>
            </a:r>
            <a:r>
              <a:rPr lang="en-US" sz="3600" dirty="0" smtClean="0">
                <a:solidFill>
                  <a:srgbClr val="FF0000"/>
                </a:solidFill>
              </a:rPr>
              <a:t>on many other artists</a:t>
            </a:r>
            <a:r>
              <a:rPr lang="en-US" sz="3600" dirty="0" smtClean="0"/>
              <a:t>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295076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you try it!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3. Artists see perfection in his paintings.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295076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you try it!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3. Artists see perfection </a:t>
            </a:r>
            <a:r>
              <a:rPr lang="en-US" sz="3600" dirty="0" smtClean="0">
                <a:solidFill>
                  <a:srgbClr val="FF0000"/>
                </a:solidFill>
              </a:rPr>
              <a:t>in his paintings</a:t>
            </a:r>
            <a:r>
              <a:rPr lang="en-US" sz="3600" dirty="0" smtClean="0"/>
              <a:t>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295076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you try it!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4. They also see it in his sculpture.</a:t>
            </a:r>
            <a:r>
              <a:rPr lang="en-US" sz="2400" dirty="0" smtClean="0"/>
              <a:t>	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295076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you try it!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4. They also see it </a:t>
            </a:r>
            <a:r>
              <a:rPr lang="en-US" sz="3600" dirty="0" smtClean="0">
                <a:solidFill>
                  <a:srgbClr val="FF0000"/>
                </a:solidFill>
              </a:rPr>
              <a:t>in his sculpture</a:t>
            </a:r>
            <a:r>
              <a:rPr lang="en-US" sz="3600" dirty="0" smtClean="0"/>
              <a:t>.</a:t>
            </a:r>
            <a:r>
              <a:rPr lang="en-US" sz="2400" dirty="0" smtClean="0"/>
              <a:t>	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295076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you try it!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5. Everyone admires the passion he conveyed in his statues.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295076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Prepositional Phrases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 </a:t>
            </a:r>
            <a:r>
              <a:rPr lang="en-US" sz="2400" b="1" i="1" u="sng" dirty="0" smtClean="0"/>
              <a:t>prepositional phrase </a:t>
            </a:r>
            <a:r>
              <a:rPr lang="en-US" sz="2400" dirty="0" smtClean="0"/>
              <a:t>is a group of words that begins with a preposition and ends with a noun or pronoun – the object of the preposition.</a:t>
            </a:r>
          </a:p>
          <a:p>
            <a:endParaRPr lang="en-US" sz="2400" dirty="0" smtClean="0"/>
          </a:p>
          <a:p>
            <a:r>
              <a:rPr lang="en-US" sz="2400" dirty="0" smtClean="0"/>
              <a:t>Michelangelo was born </a:t>
            </a:r>
            <a:r>
              <a:rPr lang="en-US" sz="2400" dirty="0" smtClean="0">
                <a:solidFill>
                  <a:srgbClr val="FF0000"/>
                </a:solidFill>
              </a:rPr>
              <a:t>in a small town</a:t>
            </a:r>
            <a:r>
              <a:rPr lang="en-US" sz="2400" dirty="0" smtClean="0"/>
              <a:t>.</a:t>
            </a:r>
          </a:p>
          <a:p>
            <a:pPr lvl="1"/>
            <a:r>
              <a:rPr lang="en-US" sz="2200" dirty="0" smtClean="0"/>
              <a:t>In a small town is a prepositional phrase</a:t>
            </a:r>
          </a:p>
          <a:p>
            <a:pPr lvl="1"/>
            <a:r>
              <a:rPr lang="en-US" sz="2200" dirty="0" smtClean="0"/>
              <a:t>It starts with a preposition </a:t>
            </a:r>
            <a:r>
              <a:rPr lang="en-US" sz="2200" dirty="0" smtClean="0">
                <a:solidFill>
                  <a:srgbClr val="FF0000"/>
                </a:solidFill>
              </a:rPr>
              <a:t>in</a:t>
            </a:r>
            <a:r>
              <a:rPr lang="en-US" sz="2200" dirty="0" smtClean="0"/>
              <a:t> and ends with a noun </a:t>
            </a:r>
            <a:r>
              <a:rPr lang="en-US" sz="2200" dirty="0" smtClean="0">
                <a:solidFill>
                  <a:srgbClr val="FF0000"/>
                </a:solidFill>
              </a:rPr>
              <a:t>town</a:t>
            </a:r>
            <a:endParaRPr lang="en-US" sz="2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you try it!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5. Everyone admires the passion he conveyed </a:t>
            </a:r>
            <a:r>
              <a:rPr lang="en-US" sz="3600" dirty="0" smtClean="0">
                <a:solidFill>
                  <a:srgbClr val="FF0000"/>
                </a:solidFill>
              </a:rPr>
              <a:t>in his statues</a:t>
            </a:r>
            <a:r>
              <a:rPr lang="en-US" sz="3600" dirty="0" smtClean="0"/>
              <a:t>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295076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you try it!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6. Architects study building designs by Michelangelo.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295076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you try it!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6. Architects study building designs </a:t>
            </a:r>
            <a:r>
              <a:rPr lang="en-US" sz="3600" dirty="0" smtClean="0">
                <a:solidFill>
                  <a:srgbClr val="FF0000"/>
                </a:solidFill>
              </a:rPr>
              <a:t>by Michelangelo</a:t>
            </a:r>
            <a:r>
              <a:rPr lang="en-US" sz="3600" dirty="0" smtClean="0"/>
              <a:t>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295076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you try it!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7. Most think him the embodiment of genius.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295076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you try it!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7. Most think him the embodiment </a:t>
            </a:r>
            <a:r>
              <a:rPr lang="en-US" sz="3600" dirty="0" smtClean="0">
                <a:solidFill>
                  <a:srgbClr val="FF0000"/>
                </a:solidFill>
              </a:rPr>
              <a:t>of genius</a:t>
            </a:r>
            <a:r>
              <a:rPr lang="en-US" sz="3600" dirty="0" smtClean="0"/>
              <a:t>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295076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you try it!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8. He painted the ceiling of the Sistine Chapel.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295076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you try it!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8. He painted the ceiling </a:t>
            </a:r>
            <a:r>
              <a:rPr lang="en-US" sz="3600" dirty="0" smtClean="0">
                <a:solidFill>
                  <a:srgbClr val="FF0000"/>
                </a:solidFill>
              </a:rPr>
              <a:t>of the Sistine Chapel</a:t>
            </a:r>
            <a:r>
              <a:rPr lang="en-US" sz="3600" dirty="0" smtClean="0"/>
              <a:t>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295076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you try it!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9. He lay on his back on a scaffold.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295076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you try it!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9. He lay </a:t>
            </a:r>
            <a:r>
              <a:rPr lang="en-US" sz="3600" dirty="0" smtClean="0">
                <a:solidFill>
                  <a:srgbClr val="FF0000"/>
                </a:solidFill>
              </a:rPr>
              <a:t>on his back on a scaffold</a:t>
            </a:r>
            <a:r>
              <a:rPr lang="en-US" sz="3600" dirty="0" smtClean="0"/>
              <a:t>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295076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you try it!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10. The chapel work was completed in three years.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295076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Frequently Used Prepositions</a:t>
            </a: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41514245"/>
              </p:ext>
            </p:extLst>
          </p:nvPr>
        </p:nvGraphicFramePr>
        <p:xfrm>
          <a:off x="0" y="1835984"/>
          <a:ext cx="12192000" cy="5022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  <a:gridCol w="1524000"/>
                <a:gridCol w="1524000"/>
                <a:gridCol w="1524000"/>
                <a:gridCol w="1524000"/>
              </a:tblGrid>
              <a:tr h="675514">
                <a:tc>
                  <a:txBody>
                    <a:bodyPr/>
                    <a:lstStyle/>
                    <a:p>
                      <a:r>
                        <a:rPr lang="en-US" dirty="0" smtClean="0"/>
                        <a:t>about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among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beneath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except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inside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off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outside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underneath</a:t>
                      </a:r>
                      <a:endParaRPr lang="en-US" dirty="0"/>
                    </a:p>
                  </a:txBody>
                  <a:tcPr/>
                </a:tc>
              </a:tr>
              <a:tr h="646936">
                <a:tc>
                  <a:txBody>
                    <a:bodyPr/>
                    <a:lstStyle/>
                    <a:p>
                      <a:r>
                        <a:rPr lang="en-US" dirty="0" smtClean="0"/>
                        <a:t>above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around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beside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 spite of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until</a:t>
                      </a:r>
                      <a:endParaRPr lang="en-US" dirty="0"/>
                    </a:p>
                  </a:txBody>
                  <a:tcPr/>
                </a:tc>
              </a:tr>
              <a:tr h="675514">
                <a:tc>
                  <a:txBody>
                    <a:bodyPr/>
                    <a:lstStyle/>
                    <a:p>
                      <a:r>
                        <a:rPr lang="en-US" dirty="0" smtClean="0"/>
                        <a:t>according to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 of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between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instead</a:t>
                      </a:r>
                      <a:r>
                        <a:rPr lang="en-US" baseline="0" dirty="0" smtClean="0"/>
                        <a:t> of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 account of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up</a:t>
                      </a:r>
                      <a:endParaRPr lang="en-US" dirty="0"/>
                    </a:p>
                  </a:txBody>
                  <a:tcPr/>
                </a:tc>
              </a:tr>
              <a:tr h="675514">
                <a:tc>
                  <a:txBody>
                    <a:bodyPr/>
                    <a:lstStyle/>
                    <a:p>
                      <a:r>
                        <a:rPr lang="en-US" dirty="0" smtClean="0"/>
                        <a:t>across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beyond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onto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upon</a:t>
                      </a:r>
                      <a:endParaRPr lang="en-US" dirty="0"/>
                    </a:p>
                  </a:txBody>
                  <a:tcPr/>
                </a:tc>
              </a:tr>
              <a:tr h="675514">
                <a:tc>
                  <a:txBody>
                    <a:bodyPr/>
                    <a:lstStyle/>
                    <a:p>
                      <a:r>
                        <a:rPr lang="en-US" dirty="0" smtClean="0"/>
                        <a:t>after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because of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 addition to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like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 top of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through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with</a:t>
                      </a:r>
                      <a:endParaRPr lang="en-US" dirty="0"/>
                    </a:p>
                  </a:txBody>
                  <a:tcPr/>
                </a:tc>
              </a:tr>
              <a:tr h="386008">
                <a:tc>
                  <a:txBody>
                    <a:bodyPr/>
                    <a:lstStyle/>
                    <a:p>
                      <a:r>
                        <a:rPr lang="en-US" dirty="0" smtClean="0"/>
                        <a:t>against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before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by means of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 back of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opposite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within</a:t>
                      </a:r>
                      <a:endParaRPr lang="en-US" dirty="0"/>
                    </a:p>
                  </a:txBody>
                  <a:tcPr/>
                </a:tc>
              </a:tr>
              <a:tr h="646936">
                <a:tc>
                  <a:txBody>
                    <a:bodyPr/>
                    <a:lstStyle/>
                    <a:p>
                      <a:r>
                        <a:rPr lang="en-US" dirty="0" smtClean="0"/>
                        <a:t>ahead of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behind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down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 front of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next to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toward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without</a:t>
                      </a:r>
                      <a:endParaRPr lang="en-US" dirty="0"/>
                    </a:p>
                  </a:txBody>
                  <a:tcPr/>
                </a:tc>
              </a:tr>
              <a:tr h="386008">
                <a:tc>
                  <a:txBody>
                    <a:bodyPr/>
                    <a:lstStyle/>
                    <a:p>
                      <a:r>
                        <a:rPr lang="en-US" dirty="0" smtClean="0"/>
                        <a:t>along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below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during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 place of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out of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677334" y="2306363"/>
            <a:ext cx="8596668" cy="3880773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1101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you try it!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10. The chapel work was completed </a:t>
            </a:r>
            <a:r>
              <a:rPr lang="en-US" sz="3600" dirty="0" smtClean="0">
                <a:solidFill>
                  <a:srgbClr val="FF0000"/>
                </a:solidFill>
              </a:rPr>
              <a:t>in three years</a:t>
            </a:r>
            <a:r>
              <a:rPr lang="en-US" sz="3600" dirty="0" smtClean="0"/>
              <a:t>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295076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Independent practice.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Complete the worksheet on your own.  Use the chart of prepositions as a guide.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Pronouns as Objects of Prepositions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Which words are pronouns?</a:t>
            </a:r>
          </a:p>
          <a:p>
            <a:pPr lvl="1">
              <a:buNone/>
            </a:pPr>
            <a:r>
              <a:rPr lang="en-US" sz="3000" dirty="0" smtClean="0"/>
              <a:t>     he				dog				was			mine</a:t>
            </a:r>
          </a:p>
          <a:p>
            <a:pPr lvl="1">
              <a:buNone/>
            </a:pPr>
            <a:r>
              <a:rPr lang="en-US" sz="3000" dirty="0" smtClean="0"/>
              <a:t>     the				she				it				their</a:t>
            </a:r>
          </a:p>
          <a:p>
            <a:pPr lvl="1">
              <a:buNone/>
            </a:pPr>
            <a:r>
              <a:rPr lang="en-US" sz="3000" dirty="0" smtClean="0"/>
              <a:t>     them			we				you			us</a:t>
            </a:r>
          </a:p>
          <a:p>
            <a:pPr lvl="1">
              <a:buNone/>
            </a:pPr>
            <a:r>
              <a:rPr lang="en-US" sz="3000" dirty="0" smtClean="0"/>
              <a:t> </a:t>
            </a:r>
            <a:r>
              <a:rPr lang="en-US" sz="3000" dirty="0" smtClean="0"/>
              <a:t>    everybody	is					her			both</a:t>
            </a:r>
          </a:p>
          <a:p>
            <a:pPr lvl="1">
              <a:buNone/>
            </a:pPr>
            <a:r>
              <a:rPr lang="en-US" sz="3000" dirty="0" smtClean="0"/>
              <a:t> </a:t>
            </a:r>
            <a:r>
              <a:rPr lang="en-US" sz="3000" dirty="0" smtClean="0"/>
              <a:t>    an				many				are			being</a:t>
            </a:r>
          </a:p>
          <a:p>
            <a:pPr lvl="1"/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Pronouns as Objects of Prepositions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Nick handed the easel to Martha.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Pronouns as Objects of Prepositions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Nick handed the easel </a:t>
            </a:r>
            <a:r>
              <a:rPr lang="en-US" sz="3200" dirty="0" smtClean="0">
                <a:solidFill>
                  <a:srgbClr val="FF0000"/>
                </a:solidFill>
              </a:rPr>
              <a:t>to Martha</a:t>
            </a:r>
            <a:r>
              <a:rPr lang="en-US" sz="3200" dirty="0" smtClean="0"/>
              <a:t>.</a:t>
            </a:r>
          </a:p>
          <a:p>
            <a:endParaRPr lang="en-US" sz="3200" dirty="0" smtClean="0"/>
          </a:p>
          <a:p>
            <a:r>
              <a:rPr lang="en-US" sz="3200" dirty="0" smtClean="0"/>
              <a:t>Nick handed the easel to (her, she).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Pronouns as Objects of Prepositions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Nick handed the easel </a:t>
            </a:r>
            <a:r>
              <a:rPr lang="en-US" sz="3200" dirty="0" smtClean="0">
                <a:solidFill>
                  <a:srgbClr val="FF0000"/>
                </a:solidFill>
              </a:rPr>
              <a:t>to Martha</a:t>
            </a:r>
            <a:r>
              <a:rPr lang="en-US" sz="3200" dirty="0" smtClean="0"/>
              <a:t>.</a:t>
            </a:r>
          </a:p>
          <a:p>
            <a:endParaRPr lang="en-US" sz="3200" dirty="0" smtClean="0"/>
          </a:p>
          <a:p>
            <a:r>
              <a:rPr lang="en-US" sz="3200" dirty="0" smtClean="0"/>
              <a:t>Nick handed the easel to (</a:t>
            </a:r>
            <a:r>
              <a:rPr lang="en-US" sz="3200" dirty="0" smtClean="0">
                <a:solidFill>
                  <a:srgbClr val="FF0000"/>
                </a:solidFill>
              </a:rPr>
              <a:t>her</a:t>
            </a:r>
            <a:r>
              <a:rPr lang="en-US" sz="3200" dirty="0" smtClean="0"/>
              <a:t>, she).</a:t>
            </a:r>
          </a:p>
          <a:p>
            <a:pPr lvl="5"/>
            <a:endParaRPr lang="en-US" sz="2200" dirty="0" smtClean="0"/>
          </a:p>
          <a:p>
            <a:r>
              <a:rPr lang="en-US" sz="3200" dirty="0" smtClean="0"/>
              <a:t>Nick handed the easel to Martha and      (her, she).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Pronouns as Objects of Prepositions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Nick handed the easel </a:t>
            </a:r>
            <a:r>
              <a:rPr lang="en-US" sz="3200" dirty="0" smtClean="0">
                <a:solidFill>
                  <a:srgbClr val="FF0000"/>
                </a:solidFill>
              </a:rPr>
              <a:t>to Martha</a:t>
            </a:r>
            <a:r>
              <a:rPr lang="en-US" sz="3200" dirty="0" smtClean="0"/>
              <a:t>.</a:t>
            </a:r>
          </a:p>
          <a:p>
            <a:endParaRPr lang="en-US" sz="3200" dirty="0" smtClean="0"/>
          </a:p>
          <a:p>
            <a:r>
              <a:rPr lang="en-US" sz="3200" dirty="0" smtClean="0"/>
              <a:t>Nick handed the easel to (</a:t>
            </a:r>
            <a:r>
              <a:rPr lang="en-US" sz="3200" dirty="0" smtClean="0">
                <a:solidFill>
                  <a:srgbClr val="FF0000"/>
                </a:solidFill>
              </a:rPr>
              <a:t>her</a:t>
            </a:r>
            <a:r>
              <a:rPr lang="en-US" sz="3200" dirty="0" smtClean="0"/>
              <a:t>, she).</a:t>
            </a:r>
          </a:p>
          <a:p>
            <a:pPr lvl="5"/>
            <a:endParaRPr lang="en-US" sz="2200" dirty="0" smtClean="0"/>
          </a:p>
          <a:p>
            <a:r>
              <a:rPr lang="en-US" sz="3200" dirty="0" smtClean="0"/>
              <a:t>Nick handed the easel to Martha and      (</a:t>
            </a:r>
            <a:r>
              <a:rPr lang="en-US" sz="3200" dirty="0" smtClean="0">
                <a:solidFill>
                  <a:srgbClr val="FF0000"/>
                </a:solidFill>
              </a:rPr>
              <a:t>her</a:t>
            </a:r>
            <a:r>
              <a:rPr lang="en-US" sz="3200" dirty="0" smtClean="0"/>
              <a:t>, she).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 borrowed the palette from Nick and Martha.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 borrowed the palette </a:t>
            </a:r>
            <a:r>
              <a:rPr lang="en-US" sz="3200" dirty="0" smtClean="0">
                <a:solidFill>
                  <a:srgbClr val="FF0000"/>
                </a:solidFill>
              </a:rPr>
              <a:t>from Nick and Martha. 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 borrowed the palette </a:t>
            </a:r>
            <a:r>
              <a:rPr lang="en-US" sz="3200" dirty="0" smtClean="0">
                <a:solidFill>
                  <a:srgbClr val="FF0000"/>
                </a:solidFill>
              </a:rPr>
              <a:t>from Nick and Martha. 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I borrowed the palette from Nick and   (she, her).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What can </a:t>
            </a:r>
            <a:r>
              <a:rPr lang="en-GB" altLang="en-US" dirty="0" smtClean="0"/>
              <a:t>prepositional phrases </a:t>
            </a:r>
            <a:r>
              <a:rPr lang="en-GB" altLang="en-US" dirty="0"/>
              <a:t>tell you?</a:t>
            </a:r>
            <a:endParaRPr lang="en-US" alt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dirty="0"/>
              <a:t> </a:t>
            </a:r>
            <a:r>
              <a:rPr lang="en-GB" altLang="en-US" sz="3200" dirty="0"/>
              <a:t>It may tell you </a:t>
            </a:r>
            <a:r>
              <a:rPr lang="en-GB" altLang="en-US" sz="3200" dirty="0">
                <a:solidFill>
                  <a:srgbClr val="FF0000"/>
                </a:solidFill>
              </a:rPr>
              <a:t>where</a:t>
            </a:r>
            <a:r>
              <a:rPr lang="en-GB" altLang="en-US" sz="3200" dirty="0"/>
              <a:t> a thing is in relation to something else.</a:t>
            </a:r>
          </a:p>
          <a:p>
            <a:r>
              <a:rPr lang="en-GB" altLang="en-US" sz="3200" dirty="0"/>
              <a:t>The juicy, red apple </a:t>
            </a:r>
            <a:r>
              <a:rPr lang="en-GB" alt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was on the book</a:t>
            </a:r>
            <a:r>
              <a:rPr lang="en-GB" altLang="en-US" sz="3200" dirty="0"/>
              <a:t>. </a:t>
            </a:r>
          </a:p>
          <a:p>
            <a:pPr>
              <a:buFont typeface="Wingdings" panose="05000000000000000000" pitchFamily="2" charset="2"/>
              <a:buNone/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xmlns="" val="14220585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 borrowed the palette </a:t>
            </a:r>
            <a:r>
              <a:rPr lang="en-US" sz="3200" dirty="0" smtClean="0">
                <a:solidFill>
                  <a:srgbClr val="FF0000"/>
                </a:solidFill>
              </a:rPr>
              <a:t>from Nick and Martha. 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I borrowed the palette from Nick and   (she, </a:t>
            </a:r>
            <a:r>
              <a:rPr lang="en-US" sz="3200" dirty="0" smtClean="0">
                <a:solidFill>
                  <a:srgbClr val="FF0000"/>
                </a:solidFill>
              </a:rPr>
              <a:t>her</a:t>
            </a:r>
            <a:r>
              <a:rPr lang="en-US" sz="3200" dirty="0" smtClean="0">
                <a:solidFill>
                  <a:schemeClr val="tx1"/>
                </a:solidFill>
              </a:rPr>
              <a:t>).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Lloyd painted with </a:t>
            </a:r>
            <a:r>
              <a:rPr lang="en-US" sz="3200" dirty="0" err="1" smtClean="0">
                <a:solidFill>
                  <a:schemeClr val="tx1"/>
                </a:solidFill>
              </a:rPr>
              <a:t>Ayisha</a:t>
            </a:r>
            <a:r>
              <a:rPr lang="en-US" sz="3200" dirty="0" smtClean="0">
                <a:solidFill>
                  <a:schemeClr val="tx1"/>
                </a:solidFill>
              </a:rPr>
              <a:t> and (me, I).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 borrowed the palette </a:t>
            </a:r>
            <a:r>
              <a:rPr lang="en-US" sz="3200" dirty="0" smtClean="0">
                <a:solidFill>
                  <a:srgbClr val="FF0000"/>
                </a:solidFill>
              </a:rPr>
              <a:t>from Nick and Martha. 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I borrowed the palette from Nick and   (she, </a:t>
            </a:r>
            <a:r>
              <a:rPr lang="en-US" sz="3200" dirty="0" smtClean="0">
                <a:solidFill>
                  <a:srgbClr val="FF0000"/>
                </a:solidFill>
              </a:rPr>
              <a:t>her</a:t>
            </a:r>
            <a:r>
              <a:rPr lang="en-US" sz="3200" dirty="0" smtClean="0">
                <a:solidFill>
                  <a:schemeClr val="tx1"/>
                </a:solidFill>
              </a:rPr>
              <a:t>).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Lloyd painted with </a:t>
            </a:r>
            <a:r>
              <a:rPr lang="en-US" sz="3200" dirty="0" err="1" smtClean="0">
                <a:solidFill>
                  <a:schemeClr val="tx1"/>
                </a:solidFill>
              </a:rPr>
              <a:t>Ayisha</a:t>
            </a:r>
            <a:r>
              <a:rPr lang="en-US" sz="3200" dirty="0" smtClean="0">
                <a:solidFill>
                  <a:schemeClr val="tx1"/>
                </a:solidFill>
              </a:rPr>
              <a:t> and (</a:t>
            </a:r>
            <a:r>
              <a:rPr lang="en-US" sz="3200" dirty="0" smtClean="0">
                <a:solidFill>
                  <a:srgbClr val="FF0000"/>
                </a:solidFill>
              </a:rPr>
              <a:t>me</a:t>
            </a:r>
            <a:r>
              <a:rPr lang="en-US" sz="3200" dirty="0" smtClean="0">
                <a:solidFill>
                  <a:schemeClr val="tx1"/>
                </a:solidFill>
              </a:rPr>
              <a:t>, I).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and whom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i="1" dirty="0" smtClean="0"/>
              <a:t>W</a:t>
            </a:r>
            <a:r>
              <a:rPr lang="en-US" sz="3200" i="1" dirty="0" smtClean="0"/>
              <a:t>ho</a:t>
            </a:r>
            <a:r>
              <a:rPr lang="en-US" sz="3200" dirty="0" smtClean="0"/>
              <a:t> is never the object of a preposition, only </a:t>
            </a:r>
            <a:r>
              <a:rPr lang="en-US" sz="3200" i="1" dirty="0" smtClean="0"/>
              <a:t>whom.</a:t>
            </a:r>
          </a:p>
          <a:p>
            <a:endParaRPr lang="en-US" sz="3200" i="1" dirty="0" smtClean="0"/>
          </a:p>
          <a:p>
            <a:r>
              <a:rPr lang="en-US" sz="3200" dirty="0" smtClean="0"/>
              <a:t>The artist of (who, whom) I spoke has a show at the Whitney Museum.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and whom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i="1" dirty="0" smtClean="0"/>
              <a:t>W</a:t>
            </a:r>
            <a:r>
              <a:rPr lang="en-US" sz="3200" i="1" dirty="0" smtClean="0"/>
              <a:t>ho</a:t>
            </a:r>
            <a:r>
              <a:rPr lang="en-US" sz="3200" dirty="0" smtClean="0"/>
              <a:t> is never the object of a preposition, only </a:t>
            </a:r>
            <a:r>
              <a:rPr lang="en-US" sz="3200" i="1" dirty="0" smtClean="0"/>
              <a:t>whom.</a:t>
            </a:r>
          </a:p>
          <a:p>
            <a:endParaRPr lang="en-US" sz="3200" i="1" dirty="0" smtClean="0"/>
          </a:p>
          <a:p>
            <a:r>
              <a:rPr lang="en-US" sz="3200" dirty="0" smtClean="0"/>
              <a:t>The artist of (who, </a:t>
            </a:r>
            <a:r>
              <a:rPr lang="en-US" sz="3200" dirty="0" smtClean="0">
                <a:solidFill>
                  <a:srgbClr val="FF0000"/>
                </a:solidFill>
              </a:rPr>
              <a:t>whom</a:t>
            </a:r>
            <a:r>
              <a:rPr lang="en-US" sz="3200" dirty="0" smtClean="0"/>
              <a:t>) I spoke has a show at the Whitney Museum.</a:t>
            </a:r>
          </a:p>
          <a:p>
            <a:r>
              <a:rPr lang="en-US" sz="3200" dirty="0" smtClean="0"/>
              <a:t>To (whom, who) did you lend the paint brushes?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and whom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i="1" dirty="0" smtClean="0"/>
              <a:t>W</a:t>
            </a:r>
            <a:r>
              <a:rPr lang="en-US" sz="3200" i="1" dirty="0" smtClean="0"/>
              <a:t>ho</a:t>
            </a:r>
            <a:r>
              <a:rPr lang="en-US" sz="3200" dirty="0" smtClean="0"/>
              <a:t> is never the object of a preposition, only </a:t>
            </a:r>
            <a:r>
              <a:rPr lang="en-US" sz="3200" i="1" dirty="0" smtClean="0"/>
              <a:t>whom.</a:t>
            </a:r>
          </a:p>
          <a:p>
            <a:endParaRPr lang="en-US" sz="3200" i="1" dirty="0" smtClean="0"/>
          </a:p>
          <a:p>
            <a:r>
              <a:rPr lang="en-US" sz="3200" dirty="0" smtClean="0"/>
              <a:t>The artist of (who, </a:t>
            </a:r>
            <a:r>
              <a:rPr lang="en-US" sz="3200" dirty="0" smtClean="0">
                <a:solidFill>
                  <a:srgbClr val="FF0000"/>
                </a:solidFill>
              </a:rPr>
              <a:t>whom</a:t>
            </a:r>
            <a:r>
              <a:rPr lang="en-US" sz="3200" dirty="0" smtClean="0"/>
              <a:t>) I spoke has a show at the Whitney Museum.</a:t>
            </a:r>
          </a:p>
          <a:p>
            <a:r>
              <a:rPr lang="en-US" sz="3200" dirty="0" smtClean="0"/>
              <a:t>To (</a:t>
            </a:r>
            <a:r>
              <a:rPr lang="en-US" sz="3200" dirty="0" smtClean="0">
                <a:solidFill>
                  <a:srgbClr val="FF0000"/>
                </a:solidFill>
              </a:rPr>
              <a:t>whom</a:t>
            </a:r>
            <a:r>
              <a:rPr lang="en-US" sz="3200" dirty="0" smtClean="0"/>
              <a:t>, who) did you lend the paint brushes?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1. Nina said that a paper on Rembrandt has been assigned to Bernard and (she, her).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1. Nina said that a paper on Rembrandt has been assigned to Bernard and (she, </a:t>
            </a:r>
            <a:r>
              <a:rPr lang="en-US" sz="3200" dirty="0" smtClean="0">
                <a:solidFill>
                  <a:srgbClr val="FF0000"/>
                </a:solidFill>
              </a:rPr>
              <a:t>her</a:t>
            </a:r>
            <a:r>
              <a:rPr lang="en-US" sz="3200" dirty="0" smtClean="0"/>
              <a:t>).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2. Rembrandt is an artist about (who, whom) many historians have written.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2. Rembrandt is an artist about (who, </a:t>
            </a:r>
            <a:r>
              <a:rPr lang="en-US" sz="3200" dirty="0" smtClean="0">
                <a:solidFill>
                  <a:srgbClr val="FF0000"/>
                </a:solidFill>
              </a:rPr>
              <a:t>whom</a:t>
            </a:r>
            <a:r>
              <a:rPr lang="en-US" sz="3200" dirty="0" smtClean="0"/>
              <a:t>) many historians have written.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3. According to H.W. </a:t>
            </a:r>
            <a:r>
              <a:rPr lang="en-US" sz="3200" dirty="0" err="1" smtClean="0"/>
              <a:t>Janson</a:t>
            </a:r>
            <a:r>
              <a:rPr lang="en-US" sz="3200" dirty="0" smtClean="0"/>
              <a:t> and (them, they), Rembrandt’s early work is highly realistic.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What can </a:t>
            </a:r>
            <a:r>
              <a:rPr lang="en-GB" altLang="en-US" dirty="0" smtClean="0"/>
              <a:t>prepositional phrases </a:t>
            </a:r>
            <a:r>
              <a:rPr lang="en-GB" altLang="en-US" dirty="0"/>
              <a:t>tell you?</a:t>
            </a:r>
            <a:endParaRPr lang="en-US" alt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dirty="0"/>
              <a:t> </a:t>
            </a:r>
            <a:r>
              <a:rPr lang="en-GB" altLang="en-US" sz="3200" dirty="0"/>
              <a:t>It may tell you </a:t>
            </a:r>
            <a:r>
              <a:rPr lang="en-GB" altLang="en-US" sz="3200" dirty="0">
                <a:solidFill>
                  <a:srgbClr val="FF0000"/>
                </a:solidFill>
              </a:rPr>
              <a:t>where</a:t>
            </a:r>
            <a:r>
              <a:rPr lang="en-GB" altLang="en-US" sz="3200" dirty="0"/>
              <a:t> a thing is in relation to something else.</a:t>
            </a:r>
          </a:p>
          <a:p>
            <a:r>
              <a:rPr lang="en-GB" altLang="en-US" sz="3200" dirty="0"/>
              <a:t>The juicy, red apple was </a:t>
            </a:r>
            <a:r>
              <a:rPr lang="en-GB" altLang="en-US" sz="3200" dirty="0">
                <a:solidFill>
                  <a:srgbClr val="FF0000"/>
                </a:solidFill>
              </a:rPr>
              <a:t>on the book</a:t>
            </a:r>
            <a:r>
              <a:rPr lang="en-GB" altLang="en-US" sz="3200" dirty="0"/>
              <a:t>. </a:t>
            </a:r>
          </a:p>
          <a:p>
            <a:pPr>
              <a:buFont typeface="Wingdings" panose="05000000000000000000" pitchFamily="2" charset="2"/>
              <a:buNone/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xmlns="" val="5896758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3. According to H.W. </a:t>
            </a:r>
            <a:r>
              <a:rPr lang="en-US" sz="3200" dirty="0" err="1" smtClean="0"/>
              <a:t>Janson</a:t>
            </a:r>
            <a:r>
              <a:rPr lang="en-US" sz="3200" dirty="0" smtClean="0"/>
              <a:t> and (</a:t>
            </a:r>
            <a:r>
              <a:rPr lang="en-US" sz="3200" dirty="0" smtClean="0">
                <a:solidFill>
                  <a:srgbClr val="FF0000"/>
                </a:solidFill>
              </a:rPr>
              <a:t>them</a:t>
            </a:r>
            <a:r>
              <a:rPr lang="en-US" sz="3200" dirty="0" smtClean="0"/>
              <a:t>, they), Rembrandt’s early work is highly realistic.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4. Bernard showed some slides to Nina and (I, me).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4. Bernard showed some slides to Nina and (I, </a:t>
            </a:r>
            <a:r>
              <a:rPr lang="en-US" sz="3200" dirty="0" smtClean="0">
                <a:solidFill>
                  <a:srgbClr val="FF0000"/>
                </a:solidFill>
              </a:rPr>
              <a:t>me</a:t>
            </a:r>
            <a:r>
              <a:rPr lang="en-US" sz="3200" dirty="0" smtClean="0"/>
              <a:t>).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5. Then I set a series of pictures in front of everyone, including Bernard and (she, her).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5. Then I set a series of pictures in front of everyone, including Bernard and (she, </a:t>
            </a:r>
            <a:r>
              <a:rPr lang="en-US" sz="3200" dirty="0" smtClean="0">
                <a:solidFill>
                  <a:srgbClr val="FF0000"/>
                </a:solidFill>
              </a:rPr>
              <a:t>her</a:t>
            </a:r>
            <a:r>
              <a:rPr lang="en-US" sz="3200" dirty="0" smtClean="0"/>
              <a:t>).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6. They all felt familiar with Rembrandt.  I asked if they could tell the difference between the artist Caravaggio and (he, him).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6. They all felt familiar with Rembrandt.  I asked if they could tell the difference between the artist Caravaggio and (he, </a:t>
            </a:r>
            <a:r>
              <a:rPr lang="en-US" sz="3200" dirty="0" smtClean="0">
                <a:solidFill>
                  <a:srgbClr val="FF0000"/>
                </a:solidFill>
              </a:rPr>
              <a:t>him</a:t>
            </a:r>
            <a:r>
              <a:rPr lang="en-US" sz="3200" dirty="0" smtClean="0"/>
              <a:t>).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7. Aside from Bernard, </a:t>
            </a:r>
            <a:r>
              <a:rPr lang="en-US" sz="3200" dirty="0" err="1" smtClean="0"/>
              <a:t>Laticia</a:t>
            </a:r>
            <a:r>
              <a:rPr lang="en-US" sz="3200" dirty="0" smtClean="0"/>
              <a:t>, and (I, me), no one recognized Rembrandt’s work.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7. Aside from Bernard, </a:t>
            </a:r>
            <a:r>
              <a:rPr lang="en-US" sz="3200" dirty="0" err="1" smtClean="0"/>
              <a:t>Laticia</a:t>
            </a:r>
            <a:r>
              <a:rPr lang="en-US" sz="3200" dirty="0" smtClean="0"/>
              <a:t>, and (I, </a:t>
            </a:r>
            <a:r>
              <a:rPr lang="en-US" sz="3200" dirty="0" smtClean="0">
                <a:solidFill>
                  <a:srgbClr val="FF0000"/>
                </a:solidFill>
              </a:rPr>
              <a:t>me</a:t>
            </a:r>
            <a:r>
              <a:rPr lang="en-US" sz="3200" dirty="0" smtClean="0"/>
              <a:t>), no one recognized Rembrandt’s work.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8. In the seventeenth century, Rembrandt was very popular.  Many residents of Amsterdam wanted portraits painted by (him, he).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What can </a:t>
            </a:r>
            <a:r>
              <a:rPr lang="en-GB" altLang="en-US" dirty="0" smtClean="0"/>
              <a:t>prepositional phrases </a:t>
            </a:r>
            <a:r>
              <a:rPr lang="en-GB" altLang="en-US" dirty="0"/>
              <a:t>tell you?</a:t>
            </a:r>
            <a:endParaRPr lang="en-US" alt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 dirty="0" smtClean="0"/>
              <a:t>It </a:t>
            </a:r>
            <a:r>
              <a:rPr lang="en-GB" altLang="en-US" sz="2800" dirty="0"/>
              <a:t>may tell you </a:t>
            </a:r>
            <a:r>
              <a:rPr lang="en-GB" altLang="en-US" sz="2800" dirty="0">
                <a:solidFill>
                  <a:srgbClr val="FF0000"/>
                </a:solidFill>
              </a:rPr>
              <a:t>when</a:t>
            </a:r>
            <a:r>
              <a:rPr lang="en-GB" altLang="en-US" sz="2800" dirty="0"/>
              <a:t> something is in relation to another event.</a:t>
            </a:r>
          </a:p>
          <a:p>
            <a:r>
              <a:rPr lang="en-GB" altLang="en-US" sz="2800" dirty="0"/>
              <a:t>She refused to leave the </a:t>
            </a:r>
            <a:r>
              <a:rPr lang="en-GB" altLang="en-US" sz="2800" dirty="0" smtClean="0"/>
              <a:t>house until night.</a:t>
            </a:r>
            <a:endParaRPr lang="en-GB" alt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8158278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8. In the seventeenth century, Rembrandt was very popular.  Many residents of Amsterdam wanted portraits painted by (</a:t>
            </a:r>
            <a:r>
              <a:rPr lang="en-US" sz="3200" dirty="0" smtClean="0">
                <a:solidFill>
                  <a:srgbClr val="FF0000"/>
                </a:solidFill>
              </a:rPr>
              <a:t>him</a:t>
            </a:r>
            <a:r>
              <a:rPr lang="en-US" sz="3200" dirty="0" smtClean="0"/>
              <a:t>, he).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9. Rembrandt painted many life-size portraits of (they, them). 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9. Rembrandt painted many life-size portraits of (they, </a:t>
            </a:r>
            <a:r>
              <a:rPr lang="en-US" sz="3200" dirty="0" smtClean="0">
                <a:solidFill>
                  <a:srgbClr val="FF0000"/>
                </a:solidFill>
              </a:rPr>
              <a:t>them</a:t>
            </a:r>
            <a:r>
              <a:rPr lang="en-US" sz="3200" dirty="0" smtClean="0"/>
              <a:t>). 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10. Rembrandt’s self-portraits were described by Nina and (I, me).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10. Rembrandt’s self-portraits were described by Nina and (I, </a:t>
            </a:r>
            <a:r>
              <a:rPr lang="en-US" sz="3200" dirty="0" smtClean="0">
                <a:solidFill>
                  <a:srgbClr val="FF0000"/>
                </a:solidFill>
              </a:rPr>
              <a:t>me</a:t>
            </a:r>
            <a:r>
              <a:rPr lang="en-US" sz="3200" dirty="0" smtClean="0"/>
              <a:t>).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Independent practice.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Complete the worksheet on your own.  Use the chart of prepositions as a guide.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Frequently Used Prepositions</a:t>
            </a: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41514245"/>
              </p:ext>
            </p:extLst>
          </p:nvPr>
        </p:nvGraphicFramePr>
        <p:xfrm>
          <a:off x="0" y="1835984"/>
          <a:ext cx="12192000" cy="5022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  <a:gridCol w="1524000"/>
                <a:gridCol w="1524000"/>
                <a:gridCol w="1524000"/>
                <a:gridCol w="1524000"/>
              </a:tblGrid>
              <a:tr h="675514">
                <a:tc>
                  <a:txBody>
                    <a:bodyPr/>
                    <a:lstStyle/>
                    <a:p>
                      <a:r>
                        <a:rPr lang="en-US" dirty="0" smtClean="0"/>
                        <a:t>about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among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beneath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except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inside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off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outside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underneath</a:t>
                      </a:r>
                      <a:endParaRPr lang="en-US" dirty="0"/>
                    </a:p>
                  </a:txBody>
                  <a:tcPr/>
                </a:tc>
              </a:tr>
              <a:tr h="646936">
                <a:tc>
                  <a:txBody>
                    <a:bodyPr/>
                    <a:lstStyle/>
                    <a:p>
                      <a:r>
                        <a:rPr lang="en-US" dirty="0" smtClean="0"/>
                        <a:t>above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around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beside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 spite of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until</a:t>
                      </a:r>
                      <a:endParaRPr lang="en-US" dirty="0"/>
                    </a:p>
                  </a:txBody>
                  <a:tcPr/>
                </a:tc>
              </a:tr>
              <a:tr h="675514">
                <a:tc>
                  <a:txBody>
                    <a:bodyPr/>
                    <a:lstStyle/>
                    <a:p>
                      <a:r>
                        <a:rPr lang="en-US" dirty="0" smtClean="0"/>
                        <a:t>according to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 of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between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instead</a:t>
                      </a:r>
                      <a:r>
                        <a:rPr lang="en-US" baseline="0" dirty="0" smtClean="0"/>
                        <a:t> of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 account of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up</a:t>
                      </a:r>
                      <a:endParaRPr lang="en-US" dirty="0"/>
                    </a:p>
                  </a:txBody>
                  <a:tcPr/>
                </a:tc>
              </a:tr>
              <a:tr h="675514">
                <a:tc>
                  <a:txBody>
                    <a:bodyPr/>
                    <a:lstStyle/>
                    <a:p>
                      <a:r>
                        <a:rPr lang="en-US" dirty="0" smtClean="0"/>
                        <a:t>across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beyond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onto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upon</a:t>
                      </a:r>
                      <a:endParaRPr lang="en-US" dirty="0"/>
                    </a:p>
                  </a:txBody>
                  <a:tcPr/>
                </a:tc>
              </a:tr>
              <a:tr h="675514">
                <a:tc>
                  <a:txBody>
                    <a:bodyPr/>
                    <a:lstStyle/>
                    <a:p>
                      <a:r>
                        <a:rPr lang="en-US" dirty="0" smtClean="0"/>
                        <a:t>after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because of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 addition to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like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 top of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through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with</a:t>
                      </a:r>
                      <a:endParaRPr lang="en-US" dirty="0"/>
                    </a:p>
                  </a:txBody>
                  <a:tcPr/>
                </a:tc>
              </a:tr>
              <a:tr h="386008">
                <a:tc>
                  <a:txBody>
                    <a:bodyPr/>
                    <a:lstStyle/>
                    <a:p>
                      <a:r>
                        <a:rPr lang="en-US" dirty="0" smtClean="0"/>
                        <a:t>against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before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by means of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 back of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opposite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within</a:t>
                      </a:r>
                      <a:endParaRPr lang="en-US" dirty="0"/>
                    </a:p>
                  </a:txBody>
                  <a:tcPr/>
                </a:tc>
              </a:tr>
              <a:tr h="646936">
                <a:tc>
                  <a:txBody>
                    <a:bodyPr/>
                    <a:lstStyle/>
                    <a:p>
                      <a:r>
                        <a:rPr lang="en-US" dirty="0" smtClean="0"/>
                        <a:t>ahead of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behind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down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 front of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next to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toward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without</a:t>
                      </a:r>
                      <a:endParaRPr lang="en-US" dirty="0"/>
                    </a:p>
                  </a:txBody>
                  <a:tcPr/>
                </a:tc>
              </a:tr>
              <a:tr h="386008">
                <a:tc>
                  <a:txBody>
                    <a:bodyPr/>
                    <a:lstStyle/>
                    <a:p>
                      <a:r>
                        <a:rPr lang="en-US" dirty="0" smtClean="0"/>
                        <a:t>along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below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during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 place of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out of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677334" y="2306363"/>
            <a:ext cx="8596668" cy="3880773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1101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What can </a:t>
            </a:r>
            <a:r>
              <a:rPr lang="en-GB" altLang="en-US" dirty="0" smtClean="0"/>
              <a:t>prepositional phrases </a:t>
            </a:r>
            <a:r>
              <a:rPr lang="en-GB" altLang="en-US" dirty="0"/>
              <a:t>tell you?</a:t>
            </a:r>
            <a:endParaRPr lang="en-US" alt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 dirty="0" smtClean="0"/>
              <a:t>It </a:t>
            </a:r>
            <a:r>
              <a:rPr lang="en-GB" altLang="en-US" sz="2800" dirty="0"/>
              <a:t>may tell you </a:t>
            </a:r>
            <a:r>
              <a:rPr lang="en-GB" altLang="en-US" sz="2800" dirty="0">
                <a:solidFill>
                  <a:srgbClr val="FF0000"/>
                </a:solidFill>
              </a:rPr>
              <a:t>when</a:t>
            </a:r>
            <a:r>
              <a:rPr lang="en-GB" altLang="en-US" sz="2800" dirty="0"/>
              <a:t> something is in relation to another event.</a:t>
            </a:r>
          </a:p>
          <a:p>
            <a:r>
              <a:rPr lang="en-GB" altLang="en-US" sz="2800" dirty="0"/>
              <a:t>She refused to leave the </a:t>
            </a:r>
            <a:r>
              <a:rPr lang="en-GB" altLang="en-US" sz="2800" dirty="0" smtClean="0"/>
              <a:t>house </a:t>
            </a:r>
            <a:r>
              <a:rPr lang="en-GB" altLang="en-US" sz="2800" dirty="0" smtClean="0">
                <a:solidFill>
                  <a:srgbClr val="FF0000"/>
                </a:solidFill>
              </a:rPr>
              <a:t>until night</a:t>
            </a:r>
            <a:r>
              <a:rPr lang="en-GB" altLang="en-US" sz="2800" dirty="0" smtClean="0"/>
              <a:t>.</a:t>
            </a:r>
            <a:endParaRPr lang="en-GB" alt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42173775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prepositional phrases tell you?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z="2800" dirty="0"/>
              <a:t>A preposition may tell you the </a:t>
            </a:r>
            <a:r>
              <a:rPr lang="en-GB" altLang="en-US" sz="2800" dirty="0">
                <a:solidFill>
                  <a:srgbClr val="FF0000"/>
                </a:solidFill>
              </a:rPr>
              <a:t>position</a:t>
            </a:r>
            <a:r>
              <a:rPr lang="en-GB" altLang="en-US" sz="2800" dirty="0">
                <a:solidFill>
                  <a:srgbClr val="3333FF"/>
                </a:solidFill>
              </a:rPr>
              <a:t> </a:t>
            </a:r>
            <a:r>
              <a:rPr lang="en-GB" altLang="en-US" sz="2800" dirty="0"/>
              <a:t>of something in relation to something else.</a:t>
            </a:r>
          </a:p>
          <a:p>
            <a:r>
              <a:rPr lang="en-GB" altLang="en-US" sz="2800" dirty="0"/>
              <a:t>The gentle, brown dog </a:t>
            </a:r>
            <a:r>
              <a:rPr lang="en-GB" altLang="en-US" sz="2800" dirty="0" smtClean="0"/>
              <a:t>slept beside</a:t>
            </a:r>
            <a:r>
              <a:rPr lang="en-GB" altLang="en-US" sz="2800" dirty="0" smtClean="0">
                <a:solidFill>
                  <a:srgbClr val="3333FF"/>
                </a:solidFill>
              </a:rPr>
              <a:t> </a:t>
            </a:r>
            <a:r>
              <a:rPr lang="en-GB" altLang="en-US" sz="2800" dirty="0"/>
              <a:t>the fluffy white rabbit.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93162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Yellow Orang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3258</TotalTime>
  <Words>1972</Words>
  <Application>Microsoft Office PowerPoint</Application>
  <PresentationFormat>Custom</PresentationFormat>
  <Paragraphs>338</Paragraphs>
  <Slides>76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76</vt:i4>
      </vt:variant>
    </vt:vector>
  </HeadingPairs>
  <TitlesOfParts>
    <vt:vector size="77" baseType="lpstr">
      <vt:lpstr>Facet</vt:lpstr>
      <vt:lpstr>Prepositional Phrases</vt:lpstr>
      <vt:lpstr>Prepositions</vt:lpstr>
      <vt:lpstr>Prepositional Phrases</vt:lpstr>
      <vt:lpstr>Frequently Used Prepositions</vt:lpstr>
      <vt:lpstr>What can prepositional phrases tell you?</vt:lpstr>
      <vt:lpstr>What can prepositional phrases tell you?</vt:lpstr>
      <vt:lpstr>What can prepositional phrases tell you?</vt:lpstr>
      <vt:lpstr>What can prepositional phrases tell you?</vt:lpstr>
      <vt:lpstr>What can prepositional phrases tell you?</vt:lpstr>
      <vt:lpstr>What can prepositional phrases tell you?</vt:lpstr>
      <vt:lpstr>What can prepositional phrases tell you?</vt:lpstr>
      <vt:lpstr>What can prepositional phrases tell you?</vt:lpstr>
      <vt:lpstr>You can sometimes begin a sentence with a preposition.</vt:lpstr>
      <vt:lpstr>You can sometimes begin a sentence with a preposition.</vt:lpstr>
      <vt:lpstr>You can sometimes begin a sentence with a preposition.</vt:lpstr>
      <vt:lpstr>You can sometimes begin a sentence with a preposition.</vt:lpstr>
      <vt:lpstr>You can sometimes begin a sentence with a preposition.</vt:lpstr>
      <vt:lpstr>You can sometimes begin a sentence with a preposition.</vt:lpstr>
      <vt:lpstr>You can sometimes begin a sentence with a preposition.</vt:lpstr>
      <vt:lpstr>You can sometimes begin a sentence with a preposition.</vt:lpstr>
      <vt:lpstr>Now you try it!</vt:lpstr>
      <vt:lpstr>Now you try it!</vt:lpstr>
      <vt:lpstr>Now you try it!</vt:lpstr>
      <vt:lpstr>Now you try it!</vt:lpstr>
      <vt:lpstr>Now you try it!</vt:lpstr>
      <vt:lpstr>Now you try it!</vt:lpstr>
      <vt:lpstr>Now you try it!</vt:lpstr>
      <vt:lpstr>Now you try it!</vt:lpstr>
      <vt:lpstr>Now you try it!</vt:lpstr>
      <vt:lpstr>Now you try it!</vt:lpstr>
      <vt:lpstr>Now you try it!</vt:lpstr>
      <vt:lpstr>Now you try it!</vt:lpstr>
      <vt:lpstr>Now you try it!</vt:lpstr>
      <vt:lpstr>Now you try it!</vt:lpstr>
      <vt:lpstr>Now you try it!</vt:lpstr>
      <vt:lpstr>Now you try it!</vt:lpstr>
      <vt:lpstr>Now you try it!</vt:lpstr>
      <vt:lpstr>Now you try it!</vt:lpstr>
      <vt:lpstr>Now you try it!</vt:lpstr>
      <vt:lpstr>Now you try it!</vt:lpstr>
      <vt:lpstr>Independent practice.</vt:lpstr>
      <vt:lpstr>Pronouns as Objects of Prepositions</vt:lpstr>
      <vt:lpstr>Pronouns as Objects of Prepositions</vt:lpstr>
      <vt:lpstr>Pronouns as Objects of Prepositions</vt:lpstr>
      <vt:lpstr>Pronouns as Objects of Prepositions</vt:lpstr>
      <vt:lpstr>Pronouns as Objects of Prepositions</vt:lpstr>
      <vt:lpstr>Slide 47</vt:lpstr>
      <vt:lpstr>Slide 48</vt:lpstr>
      <vt:lpstr>Slide 49</vt:lpstr>
      <vt:lpstr>Slide 50</vt:lpstr>
      <vt:lpstr>Slide 51</vt:lpstr>
      <vt:lpstr>who and whom</vt:lpstr>
      <vt:lpstr>who and whom</vt:lpstr>
      <vt:lpstr>who and whom</vt:lpstr>
      <vt:lpstr>Practice</vt:lpstr>
      <vt:lpstr>Practice</vt:lpstr>
      <vt:lpstr>Practice</vt:lpstr>
      <vt:lpstr>Practice</vt:lpstr>
      <vt:lpstr>Practice</vt:lpstr>
      <vt:lpstr>Practice</vt:lpstr>
      <vt:lpstr>Practice</vt:lpstr>
      <vt:lpstr>Practice</vt:lpstr>
      <vt:lpstr>Practice</vt:lpstr>
      <vt:lpstr>Practice</vt:lpstr>
      <vt:lpstr>Practice</vt:lpstr>
      <vt:lpstr>Practice</vt:lpstr>
      <vt:lpstr>Practice</vt:lpstr>
      <vt:lpstr>Practice</vt:lpstr>
      <vt:lpstr>Practice</vt:lpstr>
      <vt:lpstr>Practice</vt:lpstr>
      <vt:lpstr>Practice</vt:lpstr>
      <vt:lpstr>Practice</vt:lpstr>
      <vt:lpstr>Practice</vt:lpstr>
      <vt:lpstr>Practice</vt:lpstr>
      <vt:lpstr>Independent practice.</vt:lpstr>
      <vt:lpstr>Frequently Used Prepositions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Prepositional Phrases</dc:title>
  <dc:creator>Fran</dc:creator>
  <cp:lastModifiedBy>fwilliamson</cp:lastModifiedBy>
  <cp:revision>319</cp:revision>
  <dcterms:created xsi:type="dcterms:W3CDTF">2015-10-25T12:42:37Z</dcterms:created>
  <dcterms:modified xsi:type="dcterms:W3CDTF">2015-11-10T17:59:41Z</dcterms:modified>
</cp:coreProperties>
</file>