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00" r:id="rId2"/>
    <p:sldId id="282" r:id="rId3"/>
    <p:sldId id="388" r:id="rId4"/>
    <p:sldId id="401" r:id="rId5"/>
    <p:sldId id="389" r:id="rId6"/>
    <p:sldId id="402" r:id="rId7"/>
    <p:sldId id="391" r:id="rId8"/>
    <p:sldId id="403" r:id="rId9"/>
    <p:sldId id="406" r:id="rId10"/>
    <p:sldId id="393" r:id="rId11"/>
    <p:sldId id="395" r:id="rId12"/>
    <p:sldId id="407" r:id="rId13"/>
    <p:sldId id="398" r:id="rId14"/>
    <p:sldId id="404" r:id="rId15"/>
    <p:sldId id="405" r:id="rId16"/>
    <p:sldId id="30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99"/>
    <a:srgbClr val="006600"/>
    <a:srgbClr val="F0FD77"/>
    <a:srgbClr val="FF6600"/>
    <a:srgbClr val="FF0000"/>
    <a:srgbClr val="FF3300"/>
    <a:srgbClr val="E0F010"/>
    <a:srgbClr val="B2D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75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1E80D-05AD-48D6-90DC-CF2630C18A95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2015C-D3EB-45FB-9387-6F8025701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1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EC34-12D7-43DF-82E9-3DEA00F93AC5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4811-8CF6-4C6E-ABF6-91C1CB499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EC34-12D7-43DF-82E9-3DEA00F93AC5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4811-8CF6-4C6E-ABF6-91C1CB499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EC34-12D7-43DF-82E9-3DEA00F93AC5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4811-8CF6-4C6E-ABF6-91C1CB499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EC34-12D7-43DF-82E9-3DEA00F93AC5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4811-8CF6-4C6E-ABF6-91C1CB499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EC34-12D7-43DF-82E9-3DEA00F93AC5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4811-8CF6-4C6E-ABF6-91C1CB499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EC34-12D7-43DF-82E9-3DEA00F93AC5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4811-8CF6-4C6E-ABF6-91C1CB499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EC34-12D7-43DF-82E9-3DEA00F93AC5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4811-8CF6-4C6E-ABF6-91C1CB499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EC34-12D7-43DF-82E9-3DEA00F93AC5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4811-8CF6-4C6E-ABF6-91C1CB499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EC34-12D7-43DF-82E9-3DEA00F93AC5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4811-8CF6-4C6E-ABF6-91C1CB499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EC34-12D7-43DF-82E9-3DEA00F93AC5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4811-8CF6-4C6E-ABF6-91C1CB499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EC34-12D7-43DF-82E9-3DEA00F93AC5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764811-8CF6-4C6E-ABF6-91C1CB499F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6DEC34-12D7-43DF-82E9-3DEA00F93AC5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764811-8CF6-4C6E-ABF6-91C1CB499F7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illipmartin.info/" TargetMode="External"/><Relationship Id="rId2" Type="http://schemas.openxmlformats.org/officeDocument/2006/relationships/hyperlink" Target="http://www.havefunwithscience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pst.com/" TargetMode="External"/><Relationship Id="rId2" Type="http://schemas.openxmlformats.org/officeDocument/2006/relationships/hyperlink" Target="http://presentations.phillipmartin.info/index.php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gif"/><Relationship Id="rId4" Type="http://schemas.openxmlformats.org/officeDocument/2006/relationships/hyperlink" Target="http://www.phillipmartin.info/clipart/homepage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4572000"/>
            <a:ext cx="3739896" cy="11430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Written by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Gary Martin </a:t>
            </a:r>
            <a:endParaRPr lang="en-US" dirty="0" smtClean="0">
              <a:solidFill>
                <a:schemeClr val="tx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Illustrated by </a:t>
            </a:r>
            <a:r>
              <a:rPr lang="en-US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Phillip Martin</a:t>
            </a:r>
            <a:endParaRPr lang="en-US" dirty="0">
              <a:solidFill>
                <a:srgbClr val="00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 descr="school_teacher_0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609600"/>
            <a:ext cx="3483681" cy="571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0" y="2590800"/>
            <a:ext cx="708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6600"/>
                </a:solidFill>
                <a:latin typeface="Candles" pitchFamily="2" charset="0"/>
              </a:rPr>
              <a:t>   </a:t>
            </a:r>
            <a:endParaRPr lang="en-US" sz="5400" dirty="0">
              <a:solidFill>
                <a:schemeClr val="tx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 descr="prop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19400" y="2286000"/>
            <a:ext cx="60198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ear09_salm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505200"/>
            <a:ext cx="4130181" cy="27279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5800" y="1219200"/>
            <a:ext cx="74676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the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grizzly bears 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his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realm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enjoy fishing for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king salmon 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Brooks Falls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endParaRPr lang="en-US" sz="1400" dirty="0" smtClean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Since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grizzly bears 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king salmon 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not the names of specific bears and fish, they are</a:t>
            </a:r>
          </a:p>
          <a:p>
            <a:endParaRPr lang="en-US" sz="28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3124200"/>
            <a:ext cx="32766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common nouns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endParaRPr lang="en-US" sz="1400" dirty="0" smtClean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However,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Brooks Falls 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the name of a specific place. It is a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proper noun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</a:t>
            </a:r>
            <a:endParaRPr lang="en-US" sz="28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 descr="prop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609600"/>
            <a:ext cx="1752600" cy="79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7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800" y="12192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news report said, King Barry Bear decreed, “All people entering my realm need to be caged and viewed as zoo animals.” </a:t>
            </a:r>
            <a:endParaRPr lang="en-US" sz="27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 descr="facs_neighbor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2895600"/>
            <a:ext cx="4038600" cy="2873140"/>
          </a:xfrm>
          <a:prstGeom prst="rect">
            <a:avLst/>
          </a:prstGeom>
        </p:spPr>
      </p:pic>
      <p:pic>
        <p:nvPicPr>
          <p:cNvPr id="9" name="Picture 8" descr="prop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609600"/>
            <a:ext cx="1752600" cy="79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7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800" y="12192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27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news report </a:t>
            </a:r>
            <a:r>
              <a:rPr lang="en-US" sz="27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said,</a:t>
            </a:r>
            <a:r>
              <a:rPr lang="en-US" sz="27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7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King Barry Bear </a:t>
            </a:r>
            <a:r>
              <a:rPr lang="en-US" sz="27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decreed, “All </a:t>
            </a:r>
            <a:r>
              <a:rPr lang="en-US" sz="27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people</a:t>
            </a:r>
            <a:r>
              <a:rPr lang="en-US" sz="27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entering my </a:t>
            </a:r>
            <a:r>
              <a:rPr lang="en-US" sz="27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realm</a:t>
            </a:r>
            <a:r>
              <a:rPr lang="en-US" sz="27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need to be caged and viewed as </a:t>
            </a:r>
            <a:r>
              <a:rPr lang="en-US" sz="27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zoo animals</a:t>
            </a:r>
            <a:r>
              <a:rPr lang="en-US" sz="27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.” </a:t>
            </a:r>
            <a:endParaRPr lang="en-US" sz="27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 descr="facs_neighbor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2895600"/>
            <a:ext cx="4038600" cy="28731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2819400"/>
            <a:ext cx="41910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This time, since the title </a:t>
            </a:r>
            <a:r>
              <a:rPr lang="en-US" sz="27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king</a:t>
            </a:r>
            <a:r>
              <a:rPr lang="en-US" sz="27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is part of a specific name, it is a </a:t>
            </a:r>
            <a:r>
              <a:rPr lang="en-US" sz="27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proper noun</a:t>
            </a:r>
            <a:r>
              <a:rPr lang="en-US" sz="27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r>
              <a:rPr lang="en-US" sz="27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700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News report</a:t>
            </a:r>
            <a:r>
              <a:rPr lang="en-US" sz="27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700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people</a:t>
            </a:r>
            <a:r>
              <a:rPr lang="en-US" sz="27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700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realm</a:t>
            </a:r>
            <a:r>
              <a:rPr lang="en-US" sz="27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and </a:t>
            </a:r>
            <a:r>
              <a:rPr lang="en-US" sz="2700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zoo animals </a:t>
            </a:r>
          </a:p>
          <a:p>
            <a:r>
              <a:rPr lang="en-US" sz="27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</a:t>
            </a:r>
            <a:r>
              <a:rPr lang="en-US" sz="2700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common nouns</a:t>
            </a:r>
            <a:r>
              <a:rPr lang="en-US" sz="27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  </a:t>
            </a:r>
            <a:endParaRPr lang="en-US" sz="27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8" descr="prop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609600"/>
            <a:ext cx="1752600" cy="79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7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990600" y="144780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It’s a long field trip to Katmai National Park.  After the bus trip, there are still two airplane connections. </a:t>
            </a:r>
            <a:endParaRPr lang="en-US" sz="28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4" descr="school bus r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514600"/>
            <a:ext cx="3657600" cy="3788006"/>
          </a:xfrm>
          <a:prstGeom prst="rect">
            <a:avLst/>
          </a:prstGeom>
        </p:spPr>
      </p:pic>
      <p:pic>
        <p:nvPicPr>
          <p:cNvPr id="6" name="Picture 5" descr="prop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609600"/>
            <a:ext cx="1752600" cy="79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7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990600" y="1447800"/>
            <a:ext cx="7620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It’s a long </a:t>
            </a: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field trip 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Katmai National Park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After the </a:t>
            </a: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bus trip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there are still two </a:t>
            </a: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airplane connections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endParaRPr lang="en-US" sz="1400" dirty="0" smtClean="0">
              <a:solidFill>
                <a:schemeClr val="tx2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Katmai National Park</a:t>
            </a:r>
          </a:p>
          <a:p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a proper noun.  All</a:t>
            </a:r>
          </a:p>
          <a:p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words in 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light </a:t>
            </a:r>
          </a:p>
          <a:p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purple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are common </a:t>
            </a:r>
          </a:p>
          <a:p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nouns.</a:t>
            </a:r>
            <a:endParaRPr lang="en-US" sz="28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4" descr="school bus r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514600"/>
            <a:ext cx="3657600" cy="3788006"/>
          </a:xfrm>
          <a:prstGeom prst="rect">
            <a:avLst/>
          </a:prstGeom>
        </p:spPr>
      </p:pic>
      <p:pic>
        <p:nvPicPr>
          <p:cNvPr id="6" name="Picture 5" descr="prop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609600"/>
            <a:ext cx="1752600" cy="79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7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990600" y="144780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It’s a long </a:t>
            </a: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field trip 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Katmai National Park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After the </a:t>
            </a: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bus trip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there </a:t>
            </a:r>
            <a:r>
              <a:rPr lang="en-US" sz="280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still two </a:t>
            </a: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airplane connections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5" name="Picture 4" descr="school bus r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514600"/>
            <a:ext cx="3657600" cy="37880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3276600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End</a:t>
            </a:r>
            <a:endParaRPr lang="en-US" sz="60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 descr="prop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609600"/>
            <a:ext cx="1752600" cy="79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7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267200" y="2133600"/>
            <a:ext cx="4114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charset="0"/>
                <a:cs typeface="Tahoma" charset="0"/>
              </a:rPr>
              <a:t>For more Presentations</a:t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charset="0"/>
                <a:cs typeface="Tahoma" charset="0"/>
              </a:rPr>
            </a:b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charset="0"/>
                <a:cs typeface="Tahoma" charset="0"/>
              </a:rPr>
              <a:t>check out these links on </a:t>
            </a:r>
            <a:r>
              <a:rPr lang="en-US" sz="2800" u="sng" dirty="0" smtClean="0">
                <a:solidFill>
                  <a:schemeClr val="tx2">
                    <a:lumMod val="50000"/>
                  </a:schemeClr>
                </a:solidFill>
                <a:latin typeface="Tahoma" charset="0"/>
                <a:cs typeface="Tahoma" charset="0"/>
                <a:hlinkClick r:id="rId2"/>
              </a:rPr>
              <a:t>phillipmartin.info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charset="0"/>
                <a:cs typeface="Tahoma" charset="0"/>
              </a:rPr>
              <a:t> and </a:t>
            </a:r>
            <a:r>
              <a:rPr lang="en-US" sz="2800" u="sng" dirty="0" smtClean="0">
                <a:solidFill>
                  <a:schemeClr val="tx2">
                    <a:lumMod val="50000"/>
                  </a:schemeClr>
                </a:solidFill>
                <a:latin typeface="Tahoma" charset="0"/>
                <a:cs typeface="Tahoma" charset="0"/>
                <a:hlinkClick r:id="rId3"/>
              </a:rPr>
              <a:t>pppst.com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charset="0"/>
                <a:cs typeface="Tahoma" charset="0"/>
              </a:rPr>
              <a:t>.</a:t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charset="0"/>
                <a:cs typeface="Tahoma" charset="0"/>
              </a:rPr>
            </a:b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charset="0"/>
                <a:cs typeface="Tahoma" charset="0"/>
              </a:rPr>
              <a:t/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charset="0"/>
                <a:cs typeface="Tahoma" charset="0"/>
              </a:rPr>
            </a:b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charset="0"/>
                <a:cs typeface="Tahoma" charset="0"/>
              </a:rPr>
              <a:t>To find art for your own</a:t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charset="0"/>
                <a:cs typeface="Tahoma" charset="0"/>
              </a:rPr>
            </a:b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charset="0"/>
                <a:cs typeface="Tahoma" charset="0"/>
              </a:rPr>
              <a:t>Presentations, check out </a:t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charset="0"/>
                <a:cs typeface="Tahoma" charset="0"/>
              </a:rPr>
            </a:b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charset="0"/>
                <a:cs typeface="Tahoma" charset="0"/>
                <a:hlinkClick r:id="rId4"/>
              </a:rPr>
              <a:t>Phillip Martin Clip Art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charset="0"/>
                <a:cs typeface="Tahoma" charset="0"/>
              </a:rPr>
              <a:t>.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2" name="Picture 11" descr="slide 09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914400"/>
            <a:ext cx="3949112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43000"/>
            <a:ext cx="8115300" cy="5410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438400" y="1676400"/>
            <a:ext cx="5562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Proper nouns 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the names of specific people, places and things.  All proper nouns begin with a capital letter.   </a:t>
            </a:r>
            <a:endParaRPr lang="en-US" sz="28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6" descr="teacher_3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200400"/>
            <a:ext cx="4146210" cy="33527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29000" y="3581400"/>
            <a:ext cx="472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 example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Martin, Sears Tower, Ohio State University, New York City and Google.</a:t>
            </a:r>
            <a:endParaRPr lang="en-US" sz="28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8" descr="prop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609600"/>
            <a:ext cx="1752600" cy="79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7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43000"/>
            <a:ext cx="8115300" cy="5410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438400" y="1752600"/>
            <a:ext cx="510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Common nouns 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not name specific people, places, things or ideas  </a:t>
            </a:r>
            <a:endParaRPr lang="en-US" sz="28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3276600"/>
            <a:ext cx="434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63600" algn="l"/>
              </a:tabLst>
            </a:pP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 example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village, people, doctor, building, house, restaurant, desk, hospital and computer. </a:t>
            </a:r>
            <a:endParaRPr lang="en-US" sz="28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8" descr="teacher_3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200400"/>
            <a:ext cx="4146210" cy="3352799"/>
          </a:xfrm>
          <a:prstGeom prst="rect">
            <a:avLst/>
          </a:prstGeom>
        </p:spPr>
      </p:pic>
      <p:pic>
        <p:nvPicPr>
          <p:cNvPr id="10" name="Picture 9" descr="prop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609600"/>
            <a:ext cx="1752600" cy="79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7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0600" y="1676400"/>
            <a:ext cx="403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Can you find the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common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and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proper nouns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 the following sentences? </a:t>
            </a:r>
          </a:p>
          <a:p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8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4" descr="science_human_ey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1219200"/>
            <a:ext cx="4316471" cy="5410200"/>
          </a:xfrm>
          <a:prstGeom prst="rect">
            <a:avLst/>
          </a:prstGeom>
        </p:spPr>
      </p:pic>
      <p:pic>
        <p:nvPicPr>
          <p:cNvPr id="6" name="Picture 5" descr="prop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609600"/>
            <a:ext cx="1752600" cy="79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7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ear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167584"/>
            <a:ext cx="4038600" cy="415701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8200" y="12192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Barry Bear is king of all the bears in his neck of the woods. </a:t>
            </a:r>
            <a:endParaRPr lang="en-US" sz="28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 descr="prop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609600"/>
            <a:ext cx="1752600" cy="79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7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ear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167584"/>
            <a:ext cx="4038600" cy="415701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8200" y="12192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Barry Bear 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king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of all the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bears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 his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neck 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 the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woods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US" sz="28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2133600"/>
            <a:ext cx="38862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Since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Barry Bear 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a specific name, it is a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proper noun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endParaRPr lang="en-US" sz="1400" dirty="0" smtClean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King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in this case, is a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common noun 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since it is not used specifically as part of a name.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Bears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neck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and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woods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are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common nouns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US" sz="28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 descr="prop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609600"/>
            <a:ext cx="1752600" cy="79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7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ear0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276600"/>
            <a:ext cx="4661908" cy="25755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13716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His kingdom is Katmai National Park in Alaska.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8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8" descr="prop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609600"/>
            <a:ext cx="1752600" cy="79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7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ear0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276600"/>
            <a:ext cx="4661908" cy="25755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1371600"/>
            <a:ext cx="8305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His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kingdom</a:t>
            </a:r>
            <a:r>
              <a:rPr lang="en-US" sz="2800" dirty="0" smtClean="0">
                <a:solidFill>
                  <a:srgbClr val="CC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Katmai National Park 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Alaska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endParaRPr lang="en-US" sz="2800" dirty="0" smtClean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Kingdom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is a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common noun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Katmai National Park </a:t>
            </a:r>
          </a:p>
          <a:p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8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81600" y="2667000"/>
            <a:ext cx="35052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the name of a specific park so it is a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proper noun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endParaRPr lang="en-US" sz="1400" dirty="0" smtClean="0">
              <a:solidFill>
                <a:schemeClr val="tx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Alaska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is the name of a state so it is also a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proper noun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</a:t>
            </a:r>
            <a:endParaRPr lang="en-US" sz="28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8" descr="prop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609600"/>
            <a:ext cx="1752600" cy="79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7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ear09_salm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505200"/>
            <a:ext cx="4130181" cy="27279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5800" y="1219200"/>
            <a:ext cx="7467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the grizzly bears in his realm enjoy fishing for king salmon at Brooks Falls.</a:t>
            </a:r>
          </a:p>
          <a:p>
            <a:endParaRPr lang="en-US" sz="1400" dirty="0" smtClean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31242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 descr="prop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609600"/>
            <a:ext cx="1752600" cy="79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7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76">
      <a:dk1>
        <a:srgbClr val="8438BD"/>
      </a:dk1>
      <a:lt1>
        <a:srgbClr val="FF66FF"/>
      </a:lt1>
      <a:dk2>
        <a:srgbClr val="C8A5E3"/>
      </a:dk2>
      <a:lt2>
        <a:srgbClr val="9957CC"/>
      </a:lt2>
      <a:accent1>
        <a:srgbClr val="7432A7"/>
      </a:accent1>
      <a:accent2>
        <a:srgbClr val="9966FF"/>
      </a:accent2>
      <a:accent3>
        <a:srgbClr val="C0EEFF"/>
      </a:accent3>
      <a:accent4>
        <a:srgbClr val="63D5FF"/>
      </a:accent4>
      <a:accent5>
        <a:srgbClr val="E3D0F1"/>
      </a:accent5>
      <a:accent6>
        <a:srgbClr val="EADDF4"/>
      </a:accent6>
      <a:hlink>
        <a:srgbClr val="7933AC"/>
      </a:hlink>
      <a:folHlink>
        <a:srgbClr val="57257D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</TotalTime>
  <Words>477</Words>
  <Application>Microsoft Office PowerPoint</Application>
  <PresentationFormat>On-screen Show (4:3)</PresentationFormat>
  <Paragraphs>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Candles</vt:lpstr>
      <vt:lpstr>Constantia</vt:lpstr>
      <vt:lpstr>Tahoma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 Common Nouns</dc:title>
  <dc:creator>Gary Martin and Phillip Martin</dc:creator>
  <cp:keywords>proper common nouns;parts of speech;grammar;language arts</cp:keywords>
  <cp:lastModifiedBy>Fran</cp:lastModifiedBy>
  <cp:revision>184</cp:revision>
  <dcterms:created xsi:type="dcterms:W3CDTF">2014-04-29T13:39:03Z</dcterms:created>
  <dcterms:modified xsi:type="dcterms:W3CDTF">2015-08-31T04:26:44Z</dcterms:modified>
</cp:coreProperties>
</file>