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8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50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333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57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84783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53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93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464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71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24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2C570-9A6D-4050-8DF2-30CCF17CF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5104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1097A-1822-46EF-9FD4-4C27E5B6C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476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538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C7CE-6C99-41DE-908A-F95FDCD4B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5268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89D29-587B-4663-95D9-E37B9A1BD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097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0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42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1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08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02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4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3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04E1EE-E29B-42F7-BB9E-487943CD9B60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AC80-093C-490D-8063-F59B7A57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5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iggeststars.com/n/nell-carter-photo-6.html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Image:Top_of_Rock_Cropped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a/imgres?imgurl=http://www.nyc-architecture.com/HAR/068.jpg&amp;imgrefurl=http://www.nyc-architecture.com/HAR/HAR-History.htm&amp;h=538&amp;w=684&amp;sz=99&amp;hl=en&amp;start=8&amp;tbnid=E1wt6GNbBRdb-M:&amp;tbnh=109&amp;tbnw=139&amp;prev=/images?q=harlem&amp;svnum=10&amp;hl=en&amp;lr=&amp;sa=N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library.com/graphics/photos/gangsters_outlaws/gang/harlem_gangs/1-1-Lenox-Avenue-in-Harlem-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a/imgres?imgurl=http://www2.asanet.org/sectionevol/images/hands.jpg&amp;imgrefurl=http://www2.asanet.org/sectionevol/&amp;h=303&amp;w=200&amp;sz=11&amp;hl=en&amp;start=2&amp;tbnid=d0jpVaEay873yM:&amp;tbnh=116&amp;tbnw=77&amp;prev=/images?q=clasping+hands&amp;svnum=10&amp;hl=en&amp;lr=&amp;sa=G" TargetMode="Externa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ug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2296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Thank You, M’am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By Langston Hughes</a:t>
            </a:r>
          </a:p>
        </p:txBody>
      </p:sp>
    </p:spTree>
    <p:extLst>
      <p:ext uri="{BB962C8B-B14F-4D97-AF65-F5344CB8AC3E}">
        <p14:creationId xmlns="" xmlns:p14="http://schemas.microsoft.com/office/powerpoint/2010/main" val="365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Mrs. Luella Bates Washington Jones</a:t>
            </a:r>
          </a:p>
          <a:p>
            <a:pPr lvl="1" eaLnBrk="1" hangingPunct="1"/>
            <a:r>
              <a:rPr lang="en-US" altLang="en-US" sz="2200"/>
              <a:t>Main: is involved in the conflict</a:t>
            </a:r>
          </a:p>
          <a:p>
            <a:pPr lvl="1" eaLnBrk="1" hangingPunct="1"/>
            <a:r>
              <a:rPr lang="en-US" altLang="en-US" sz="2200"/>
              <a:t>Static:  doesn’t change</a:t>
            </a:r>
          </a:p>
          <a:p>
            <a:pPr lvl="2" eaLnBrk="1" hangingPunct="1"/>
            <a:r>
              <a:rPr lang="en-US" altLang="en-US"/>
              <a:t>Always caring and strong</a:t>
            </a:r>
          </a:p>
          <a:p>
            <a:pPr lvl="1" eaLnBrk="1" hangingPunct="1"/>
            <a:endParaRPr lang="en-US" altLang="en-US" sz="2200"/>
          </a:p>
          <a:p>
            <a:pPr eaLnBrk="1" hangingPunct="1"/>
            <a:endParaRPr lang="en-US" altLang="en-US" sz="2700"/>
          </a:p>
        </p:txBody>
      </p:sp>
      <p:pic>
        <p:nvPicPr>
          <p:cNvPr id="24581" name="Picture 6" descr="Nell Carter  - Photo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7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Right vs. wrong</a:t>
            </a:r>
          </a:p>
          <a:p>
            <a:pPr eaLnBrk="1" hangingPunct="1"/>
            <a:r>
              <a:rPr lang="en-US" altLang="en-US" smtClean="0"/>
              <a:t>Just because you’re poor, doesn’t mean you should steal from others—Roger</a:t>
            </a:r>
          </a:p>
          <a:p>
            <a:pPr eaLnBrk="1" hangingPunct="1"/>
            <a:r>
              <a:rPr lang="en-US" altLang="en-US" smtClean="0"/>
              <a:t>Taking care of others that need to be cared for—Mrs. Luella Bates Washington Jones</a:t>
            </a:r>
          </a:p>
          <a:p>
            <a:pPr eaLnBrk="1" hangingPunct="1"/>
            <a:r>
              <a:rPr lang="en-US" altLang="en-US" smtClean="0"/>
              <a:t>Forgiveness</a:t>
            </a:r>
          </a:p>
          <a:p>
            <a:pPr eaLnBrk="1" hangingPunct="1"/>
            <a:r>
              <a:rPr lang="en-US" altLang="en-US" smtClean="0"/>
              <a:t>Restitution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382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Place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Harlem, New York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Dark walkway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Mrs. Jones’ small flat</a:t>
            </a: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One room: bedroom, kitchen, living room, bathroom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Time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Late at night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1950’s</a:t>
            </a:r>
          </a:p>
          <a:p>
            <a:pPr lvl="3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mtClean="0"/>
              <a:t>Clues:  Blue Suede shoes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3911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Conflict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External</a:t>
            </a:r>
          </a:p>
          <a:p>
            <a:pPr lvl="1" eaLnBrk="1" hangingPunct="1"/>
            <a:r>
              <a:rPr lang="en-US" altLang="en-US" smtClean="0"/>
              <a:t>Man vs. Man</a:t>
            </a:r>
          </a:p>
          <a:p>
            <a:pPr lvl="2" eaLnBrk="1" hangingPunct="1"/>
            <a:r>
              <a:rPr lang="en-US" altLang="en-US" smtClean="0"/>
              <a:t>Roger steals Mrs. Jones’ purse</a:t>
            </a:r>
          </a:p>
          <a:p>
            <a:pPr eaLnBrk="1" hangingPunct="1"/>
            <a:r>
              <a:rPr lang="en-US" altLang="en-US" smtClean="0"/>
              <a:t>Internal</a:t>
            </a:r>
          </a:p>
          <a:p>
            <a:pPr lvl="1" eaLnBrk="1" hangingPunct="1"/>
            <a:r>
              <a:rPr lang="en-US" altLang="en-US" smtClean="0"/>
              <a:t>Man vs. Self</a:t>
            </a:r>
          </a:p>
          <a:p>
            <a:pPr lvl="2" eaLnBrk="1" hangingPunct="1"/>
            <a:r>
              <a:rPr lang="en-US" altLang="en-US" smtClean="0"/>
              <a:t>Roger wants to run away but doesn’t want to disappoint Mrs. Jones</a:t>
            </a:r>
          </a:p>
        </p:txBody>
      </p:sp>
    </p:spTree>
    <p:extLst>
      <p:ext uri="{BB962C8B-B14F-4D97-AF65-F5344CB8AC3E}">
        <p14:creationId xmlns="" xmlns:p14="http://schemas.microsoft.com/office/powerpoint/2010/main" val="41378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Harlem, New York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New York City, 1990s</a:t>
            </a:r>
          </a:p>
          <a:p>
            <a:pPr eaLnBrk="1" hangingPunct="1"/>
            <a:r>
              <a:rPr lang="en-US" altLang="en-US" sz="2700"/>
              <a:t>Harlem</a:t>
            </a:r>
          </a:p>
          <a:p>
            <a:pPr lvl="1" eaLnBrk="1" hangingPunct="1"/>
            <a:r>
              <a:rPr lang="en-US" altLang="en-US" sz="2200"/>
              <a:t>Neighborhood in New York City, 1920s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210300" y="1828800"/>
            <a:ext cx="4000500" cy="1951038"/>
          </a:xfrm>
        </p:spPr>
        <p:txBody>
          <a:bodyPr/>
          <a:lstStyle/>
          <a:p>
            <a:pPr eaLnBrk="1" hangingPunct="1"/>
            <a:endParaRPr lang="en-US" altLang="en-US" sz="2200"/>
          </a:p>
        </p:txBody>
      </p:sp>
      <p:sp>
        <p:nvSpPr>
          <p:cNvPr id="717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210300" y="3914776"/>
            <a:ext cx="4000500" cy="1952625"/>
          </a:xfrm>
        </p:spPr>
        <p:txBody>
          <a:bodyPr/>
          <a:lstStyle/>
          <a:p>
            <a:pPr eaLnBrk="1" hangingPunct="1"/>
            <a:endParaRPr lang="en-US" altLang="en-US" sz="2200"/>
          </a:p>
        </p:txBody>
      </p:sp>
      <p:pic>
        <p:nvPicPr>
          <p:cNvPr id="7174" name="Picture 9" descr="Skyline of City of New York">
            <a:hlinkClick r:id="rId2" tooltip="Skyline of City of New York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u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4038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24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Kitchenette apartment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kitchenett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2279" y="1629103"/>
            <a:ext cx="4327799" cy="4382813"/>
          </a:xfrm>
        </p:spPr>
      </p:pic>
      <p:pic>
        <p:nvPicPr>
          <p:cNvPr id="7" name="Content Placeholder 6" descr="apartments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6151522" y="1832741"/>
            <a:ext cx="5950151" cy="41056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Presentable:</a:t>
            </a:r>
          </a:p>
          <a:p>
            <a:pPr lvl="1" eaLnBrk="1" hangingPunct="1"/>
            <a:r>
              <a:rPr lang="en-US" altLang="en-US" sz="2200"/>
              <a:t>respectable, fit to be seen, acceptable</a:t>
            </a:r>
          </a:p>
          <a:p>
            <a:pPr lvl="1" eaLnBrk="1" hangingPunct="1"/>
            <a:r>
              <a:rPr lang="en-US" altLang="en-US" sz="2200"/>
              <a:t>Not dressed in blue jeans, tee shirt, dirty</a:t>
            </a:r>
          </a:p>
          <a:p>
            <a:pPr eaLnBrk="1" hangingPunct="1"/>
            <a:r>
              <a:rPr lang="en-US" altLang="en-US" sz="2700"/>
              <a:t>“You might run that comb through your hair so you will look </a:t>
            </a:r>
            <a:r>
              <a:rPr lang="en-US" altLang="en-US" sz="2700" b="1" i="1" u="sng"/>
              <a:t>presentable.</a:t>
            </a:r>
            <a:r>
              <a:rPr lang="en-US" altLang="en-US" sz="2700" b="1"/>
              <a:t>”</a:t>
            </a:r>
            <a:endParaRPr lang="en-US" altLang="en-US" sz="2700"/>
          </a:p>
          <a:p>
            <a:pPr lvl="1" eaLnBrk="1" hangingPunct="1"/>
            <a:endParaRPr lang="en-US" altLang="en-US" sz="220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9221" name="Picture 6" descr="0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4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Mistrusted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distrust, doubt, suspect, be wary of, be afraid of</a:t>
            </a:r>
          </a:p>
          <a:p>
            <a:pPr eaLnBrk="1" hangingPunct="1"/>
            <a:r>
              <a:rPr lang="en-US" altLang="en-US" sz="2700"/>
              <a:t>Crime scene in Harlem</a:t>
            </a:r>
          </a:p>
          <a:p>
            <a:pPr eaLnBrk="1" hangingPunct="1"/>
            <a:r>
              <a:rPr lang="en-US" altLang="en-US" sz="2700"/>
              <a:t>And he did not want to be </a:t>
            </a:r>
            <a:r>
              <a:rPr lang="en-US" altLang="en-US" sz="2700" b="1" i="1" u="sng"/>
              <a:t>mistrusted </a:t>
            </a:r>
            <a:r>
              <a:rPr lang="en-US" altLang="en-US" sz="2700"/>
              <a:t>now. </a:t>
            </a:r>
          </a:p>
          <a:p>
            <a:pPr eaLnBrk="1" hangingPunct="1"/>
            <a:endParaRPr lang="en-US" altLang="en-US" sz="27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pic>
        <p:nvPicPr>
          <p:cNvPr id="10245" name="Picture 6" descr="1-1-Lenox-Avenue-in-Harlem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981200" y="6248401"/>
            <a:ext cx="6851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hlinkClick r:id="rId3"/>
              </a:rPr>
              <a:t>http://www.crimelibrary.com/graphics/photos/gangsters_outlaws/gang/harlem_gangs/1-1-Lenox-Avenue-in-Harlem-.jpg</a:t>
            </a:r>
            <a:r>
              <a:rPr lang="en-US" altLang="en-US" sz="100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014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Latching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 sz="2700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Clutching. grasping. Holding, grabbing, seizing </a:t>
            </a:r>
          </a:p>
          <a:p>
            <a:pPr eaLnBrk="1" hangingPunct="1"/>
            <a:r>
              <a:rPr lang="en-US" altLang="en-US" sz="2700"/>
              <a:t>…do not make the mistake of </a:t>
            </a:r>
            <a:r>
              <a:rPr lang="en-US" altLang="en-US" sz="2700" b="1" i="1" u="sng"/>
              <a:t>latching</a:t>
            </a:r>
            <a:r>
              <a:rPr lang="en-US" altLang="en-US" sz="2700"/>
              <a:t> onto my pocketbook nor nobody else’s …</a:t>
            </a:r>
          </a:p>
        </p:txBody>
      </p:sp>
      <p:pic>
        <p:nvPicPr>
          <p:cNvPr id="11269" name="Picture 7" descr="han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Barren</a:t>
            </a:r>
          </a:p>
        </p:txBody>
      </p:sp>
      <p:pic>
        <p:nvPicPr>
          <p:cNvPr id="12292" name="Picture 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" y="1797269"/>
            <a:ext cx="5898608" cy="3930869"/>
          </a:xfrm>
          <a:noFill/>
        </p:spPr>
      </p:pic>
      <p:sp>
        <p:nvSpPr>
          <p:cNvPr id="1229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Unproductive, sterile, desolate, bleak, infertile, unfruitful, inhospitable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…he couldn’t even say that as he turned at the foot of the </a:t>
            </a:r>
            <a:r>
              <a:rPr lang="en-US" altLang="en-US" sz="2700" b="1" i="1" u="sng"/>
              <a:t>barren </a:t>
            </a:r>
            <a:r>
              <a:rPr lang="en-US" altLang="en-US" sz="2700"/>
              <a:t>stoop and looked up at the large woman in the door. </a:t>
            </a:r>
          </a:p>
        </p:txBody>
      </p:sp>
    </p:spTree>
    <p:extLst>
      <p:ext uri="{BB962C8B-B14F-4D97-AF65-F5344CB8AC3E}">
        <p14:creationId xmlns="" xmlns:p14="http://schemas.microsoft.com/office/powerpoint/2010/main" val="35830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Blue Suede Shoes</a:t>
            </a:r>
          </a:p>
        </p:txBody>
      </p:sp>
      <p:pic>
        <p:nvPicPr>
          <p:cNvPr id="7" name="Content Placeholder 6" descr="o-BLUE-SUEDE-SHOES-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9372" y="1387912"/>
            <a:ext cx="3331608" cy="5073396"/>
          </a:xfrm>
        </p:spPr>
      </p:pic>
      <p:pic>
        <p:nvPicPr>
          <p:cNvPr id="8" name="Content Placeholder 7" descr="blue suade sho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69573" y="1853369"/>
            <a:ext cx="4445875" cy="4347948"/>
          </a:xfrm>
        </p:spPr>
      </p:pic>
    </p:spTree>
    <p:extLst>
      <p:ext uri="{BB962C8B-B14F-4D97-AF65-F5344CB8AC3E}">
        <p14:creationId xmlns="" xmlns:p14="http://schemas.microsoft.com/office/powerpoint/2010/main" val="1968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Roger</a:t>
            </a:r>
          </a:p>
          <a:p>
            <a:pPr lvl="1" eaLnBrk="1" hangingPunct="1"/>
            <a:r>
              <a:rPr lang="en-US" altLang="en-US" sz="2200"/>
              <a:t>Main:  conflict revolves around him</a:t>
            </a:r>
          </a:p>
          <a:p>
            <a:pPr lvl="2" eaLnBrk="1" hangingPunct="1"/>
            <a:r>
              <a:rPr lang="en-US" altLang="en-US"/>
              <a:t>Both Internal and External Conflict</a:t>
            </a:r>
          </a:p>
          <a:p>
            <a:pPr lvl="1" eaLnBrk="1" hangingPunct="1"/>
            <a:r>
              <a:rPr lang="en-US" altLang="en-US" sz="2200"/>
              <a:t>Dynamic:  changes</a:t>
            </a:r>
          </a:p>
          <a:p>
            <a:pPr lvl="2" eaLnBrk="1" hangingPunct="1"/>
            <a:r>
              <a:rPr lang="en-US" altLang="en-US"/>
              <a:t>Starts out a thief and liar</a:t>
            </a:r>
          </a:p>
          <a:p>
            <a:pPr lvl="2" eaLnBrk="1" hangingPunct="1"/>
            <a:r>
              <a:rPr lang="en-US" altLang="en-US"/>
              <a:t>Wants Mrs. Jones to trust him at the end</a:t>
            </a:r>
          </a:p>
        </p:txBody>
      </p:sp>
      <p:pic>
        <p:nvPicPr>
          <p:cNvPr id="23556" name="Picture 5" descr="slide0001_image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1900239"/>
            <a:ext cx="3076575" cy="3894137"/>
          </a:xfrm>
        </p:spPr>
      </p:pic>
    </p:spTree>
    <p:extLst>
      <p:ext uri="{BB962C8B-B14F-4D97-AF65-F5344CB8AC3E}">
        <p14:creationId xmlns="" xmlns:p14="http://schemas.microsoft.com/office/powerpoint/2010/main" val="368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</TotalTime>
  <Words>318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Thank You, M’am</vt:lpstr>
      <vt:lpstr>Harlem, New York</vt:lpstr>
      <vt:lpstr>Kitchenette apartment</vt:lpstr>
      <vt:lpstr>Vocabulary</vt:lpstr>
      <vt:lpstr>Mistrusted</vt:lpstr>
      <vt:lpstr>Latching</vt:lpstr>
      <vt:lpstr>Barren</vt:lpstr>
      <vt:lpstr>Blue Suede Shoes</vt:lpstr>
      <vt:lpstr>Characters</vt:lpstr>
      <vt:lpstr>Characters</vt:lpstr>
      <vt:lpstr>Theme</vt:lpstr>
      <vt:lpstr>Setting</vt:lpstr>
      <vt:lpstr>Conflict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You, M’am</dc:title>
  <dc:creator>Fran</dc:creator>
  <cp:lastModifiedBy>fwilliamson</cp:lastModifiedBy>
  <cp:revision>3</cp:revision>
  <dcterms:created xsi:type="dcterms:W3CDTF">2015-11-02T01:42:13Z</dcterms:created>
  <dcterms:modified xsi:type="dcterms:W3CDTF">2015-11-02T18:53:01Z</dcterms:modified>
</cp:coreProperties>
</file>